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2"/>
    <p:sldMasterId id="2147483672" r:id="rId3"/>
  </p:sldMasterIdLst>
  <p:notesMasterIdLst>
    <p:notesMasterId r:id="rId31"/>
  </p:notesMasterIdLst>
  <p:handoutMasterIdLst>
    <p:handoutMasterId r:id="rId32"/>
  </p:handoutMasterIdLst>
  <p:sldIdLst>
    <p:sldId id="284" r:id="rId4"/>
    <p:sldId id="258" r:id="rId5"/>
    <p:sldId id="303" r:id="rId6"/>
    <p:sldId id="268" r:id="rId7"/>
    <p:sldId id="304" r:id="rId8"/>
    <p:sldId id="305" r:id="rId9"/>
    <p:sldId id="306" r:id="rId10"/>
    <p:sldId id="307" r:id="rId11"/>
    <p:sldId id="340" r:id="rId12"/>
    <p:sldId id="341" r:id="rId13"/>
    <p:sldId id="342" r:id="rId14"/>
    <p:sldId id="308" r:id="rId15"/>
    <p:sldId id="259" r:id="rId16"/>
    <p:sldId id="343" r:id="rId17"/>
    <p:sldId id="309" r:id="rId18"/>
    <p:sldId id="311" r:id="rId19"/>
    <p:sldId id="344" r:id="rId20"/>
    <p:sldId id="314" r:id="rId21"/>
    <p:sldId id="319" r:id="rId22"/>
    <p:sldId id="345" r:id="rId23"/>
    <p:sldId id="261" r:id="rId24"/>
    <p:sldId id="315" r:id="rId25"/>
    <p:sldId id="316" r:id="rId26"/>
    <p:sldId id="317" r:id="rId27"/>
    <p:sldId id="318" r:id="rId28"/>
    <p:sldId id="326" r:id="rId29"/>
    <p:sldId id="321" r:id="rId30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919A"/>
    <a:srgbClr val="1D8F98"/>
    <a:srgbClr val="1E998E"/>
    <a:srgbClr val="A4E8EA"/>
    <a:srgbClr val="F4577F"/>
    <a:srgbClr val="FEDF15"/>
    <a:srgbClr val="C0C2CC"/>
    <a:srgbClr val="1C9098"/>
    <a:srgbClr val="A3E8EA"/>
    <a:srgbClr val="F458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0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696C064A-D61B-4B21-B757-51A9B82445B8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50305E07-67EA-4042-A3F6-853A8AD8D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199C5-9A3C-494E-BE3F-8FDD542936EB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7194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75391"/>
            <a:ext cx="12192000" cy="198290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619500"/>
            <a:ext cx="2826246" cy="3270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30620"/>
          <a:stretch>
            <a:fillRect/>
          </a:stretch>
        </p:blipFill>
        <p:spPr>
          <a:xfrm>
            <a:off x="6096000" y="0"/>
            <a:ext cx="6096000" cy="535577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75391"/>
            <a:ext cx="12192000" cy="19829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4875391"/>
            <a:ext cx="12192000" cy="198290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190" b="30620"/>
          <a:stretch>
            <a:fillRect/>
          </a:stretch>
        </p:blipFill>
        <p:spPr>
          <a:xfrm>
            <a:off x="0" y="0"/>
            <a:ext cx="5950857" cy="535577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365754" y="3602063"/>
            <a:ext cx="2826246" cy="3270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275917" y="136746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>
                <a:solidFill>
                  <a:srgbClr val="2548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季度工作概述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275917" y="136746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>
                <a:solidFill>
                  <a:srgbClr val="2548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季度工作概述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275917" y="136746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>
                <a:solidFill>
                  <a:srgbClr val="2548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季度工作概述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275917" y="136746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dirty="0">
                <a:solidFill>
                  <a:srgbClr val="25482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季度工作概述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4875391"/>
            <a:ext cx="12192000" cy="198290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190" b="30620"/>
          <a:stretch>
            <a:fillRect/>
          </a:stretch>
        </p:blipFill>
        <p:spPr>
          <a:xfrm>
            <a:off x="0" y="0"/>
            <a:ext cx="5950857" cy="535577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365754" y="3602063"/>
            <a:ext cx="2826246" cy="3270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86115"/>
            <a:ext cx="10515600" cy="578304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798287"/>
            <a:ext cx="12192000" cy="6059713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319B1-DF7A-40EA-A320-33CB4D5A27AA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F2157-DE24-4D9F-9283-D56E55F1993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20C1-BAD6-4D58-AE80-8DD50CFBECAA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77DF-772A-4C29-9226-5F8E61AFBB2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2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1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9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ver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82F288E0-7875-42C4-84C8-98DBBD3BF4D2}" type="datetimeFigureOut">
              <a:rPr lang="zh-CN" altLang="en-US" smtClean="0"/>
              <a:t>2023/12/26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ripple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835660" y="2275840"/>
            <a:ext cx="109721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olidFill>
                  <a:srgbClr val="FF0000"/>
                </a:solidFill>
              </a:rPr>
              <a:t>Final Presentation </a:t>
            </a:r>
          </a:p>
          <a:p>
            <a:pPr algn="ctr"/>
            <a:r>
              <a:rPr lang="en-US" sz="4800" b="1">
                <a:solidFill>
                  <a:schemeClr val="accent6"/>
                </a:solidFill>
              </a:rPr>
              <a:t>Requirements Analysis and Design</a:t>
            </a:r>
          </a:p>
          <a:p>
            <a:pPr algn="ctr"/>
            <a:endParaRPr lang="en-US" sz="4800" b="1">
              <a:solidFill>
                <a:schemeClr val="accent6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519170" y="4504690"/>
            <a:ext cx="641350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sz="2800" b="1"/>
              <a:t>Instructor: Pham Thai Ky Trung</a:t>
            </a:r>
          </a:p>
          <a:p>
            <a:pPr algn="just"/>
            <a:r>
              <a:rPr lang="en-US" sz="2800" b="1"/>
              <a:t>Name: Phan Thanh Dat</a:t>
            </a:r>
          </a:p>
          <a:p>
            <a:pPr algn="just"/>
            <a:r>
              <a:rPr lang="en-US" sz="2800" b="1"/>
              <a:t>ID: 521H0218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210820" y="181610"/>
            <a:ext cx="1147127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1.6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Activity Diagram for View Customer</a:t>
            </a:r>
          </a:p>
        </p:txBody>
      </p:sp>
      <p:pic>
        <p:nvPicPr>
          <p:cNvPr id="20" name="Picture 17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25" y="1382395"/>
            <a:ext cx="4805680" cy="470598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1" name="Picture 18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240" y="1251585"/>
            <a:ext cx="6233795" cy="51828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102870" y="283845"/>
            <a:ext cx="119862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1.7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System Sequence Diagram for View Customer</a:t>
            </a:r>
          </a:p>
        </p:txBody>
      </p:sp>
      <p:pic>
        <p:nvPicPr>
          <p:cNvPr id="22" name="Picture 19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8170" y="1442085"/>
            <a:ext cx="3670300" cy="51765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249555" y="166370"/>
            <a:ext cx="656780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1.8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Domain Class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460" y="1021080"/>
            <a:ext cx="8531225" cy="52330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2687955" y="2551430"/>
            <a:ext cx="7031990" cy="1614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02</a:t>
            </a:r>
            <a:r>
              <a:rPr lang="en-US" altLang="zh-CN" sz="4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Design phase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288925" y="135890"/>
            <a:ext cx="1151064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2.1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Convert Domain Class to Design Classes </a:t>
            </a:r>
          </a:p>
        </p:txBody>
      </p:sp>
      <p:pic>
        <p:nvPicPr>
          <p:cNvPr id="30" name="Picture 27" descr="IMG_25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36880" y="1240155"/>
            <a:ext cx="5181600" cy="234378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1" name="Picture 28" descr="IMG_25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68820" y="1143000"/>
            <a:ext cx="4318000" cy="2286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2" name="Picture 29" descr="IMG_2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50" y="4067175"/>
            <a:ext cx="4643755" cy="19939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3" name="Picture 30" descr="IMG_25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4680" y="3714115"/>
            <a:ext cx="4712335" cy="23469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370840" y="122555"/>
            <a:ext cx="903668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2.2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Design Class Diagram with CRC </a:t>
            </a:r>
          </a:p>
        </p:txBody>
      </p:sp>
      <p:graphicFrame>
        <p:nvGraphicFramePr>
          <p:cNvPr id="3" name="Table 2"/>
          <p:cNvGraphicFramePr/>
          <p:nvPr/>
        </p:nvGraphicFramePr>
        <p:xfrm>
          <a:off x="634365" y="1171575"/>
          <a:ext cx="4702810" cy="27832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2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85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5765"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SalesStaff 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1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i="1">
                          <a:solidFill>
                            <a:schemeClr val="tx1"/>
                          </a:solidFill>
                        </a:rPr>
                        <a:t>Responsibilities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i="1">
                          <a:solidFill>
                            <a:schemeClr val="tx1"/>
                          </a:solidFill>
                        </a:rPr>
                        <a:t>Collaborators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319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Authenticate staff credentials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Manage staff information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Order (creates/associates orders with sales staff)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System (accesses system functionalities)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/>
          <p:nvPr/>
        </p:nvGraphicFramePr>
        <p:xfrm>
          <a:off x="6829425" y="1160780"/>
          <a:ext cx="5020945" cy="224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2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6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6560"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Order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1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i="1">
                          <a:solidFill>
                            <a:schemeClr val="tx1"/>
                          </a:solidFill>
                        </a:rPr>
                        <a:t>Responsibilities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i="1">
                          <a:solidFill>
                            <a:schemeClr val="tx1"/>
                          </a:solidFill>
                        </a:rPr>
                        <a:t>Collaborators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319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Store order details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Associate with sales staff and customer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SalesStaff (associated with sales staff)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Customer (associated with customer)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/>
          <p:nvPr/>
        </p:nvGraphicFramePr>
        <p:xfrm>
          <a:off x="634365" y="4371340"/>
          <a:ext cx="4702810" cy="27832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2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85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5765"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Customer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1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i="1">
                          <a:solidFill>
                            <a:schemeClr val="tx1"/>
                          </a:solidFill>
                        </a:rPr>
                        <a:t>Responsibilities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i="1">
                          <a:solidFill>
                            <a:schemeClr val="tx1"/>
                          </a:solidFill>
                        </a:rPr>
                        <a:t>Collaborators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319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Store customer information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Place orders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Order (places orders)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SalesStaff (may interact with sales staff for inquiries)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/>
          <p:nvPr/>
        </p:nvGraphicFramePr>
        <p:xfrm>
          <a:off x="6829425" y="3954780"/>
          <a:ext cx="497713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80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90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3375">
                <a:tc grid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System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1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i="1">
                          <a:solidFill>
                            <a:schemeClr val="tx1"/>
                          </a:solidFill>
                        </a:rPr>
                        <a:t>Responsibilities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i="1">
                          <a:solidFill>
                            <a:schemeClr val="tx1"/>
                          </a:solidFill>
                        </a:rPr>
                        <a:t>Collaborators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319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Provide system functionalities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Manage overall system operations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SalesStaff (manages staff information/authentication)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Order (handles orders)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Customer (manages customer information)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392430" y="314325"/>
            <a:ext cx="1155192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2.3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Sequence Diagram for Create New Customer. </a:t>
            </a:r>
          </a:p>
        </p:txBody>
      </p:sp>
      <p:pic>
        <p:nvPicPr>
          <p:cNvPr id="941471754" name="Picture 11" descr="A diagram of a process&#10;&#10;Description automatically generat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70430" y="1463040"/>
            <a:ext cx="7995920" cy="4773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360045" y="363220"/>
            <a:ext cx="1147191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2.4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Sequence Diagram for View Customer. </a:t>
            </a:r>
          </a:p>
        </p:txBody>
      </p:sp>
      <p:pic>
        <p:nvPicPr>
          <p:cNvPr id="1127235045" name="Picture 12" descr="A diagram of a project&#10;&#10;Description automatically generat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11630" y="1160145"/>
            <a:ext cx="9377680" cy="5319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2"/>
          <p:cNvSpPr txBox="1"/>
          <p:nvPr/>
        </p:nvSpPr>
        <p:spPr>
          <a:xfrm>
            <a:off x="1437005" y="2738120"/>
            <a:ext cx="10234930" cy="1614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03</a:t>
            </a:r>
            <a:r>
              <a:rPr lang="en-US" altLang="zh-CN" sz="4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Test Case for Create Customers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/>
          </p:nvPr>
        </p:nvGraphicFramePr>
        <p:xfrm>
          <a:off x="179705" y="561975"/>
          <a:ext cx="11832590" cy="5734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40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28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726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389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363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90855">
                <a:tc gridSpan="7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Create Customers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023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</a:rPr>
                        <a:t>TestCase ID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</a:rPr>
                        <a:t> TC Summary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</a:rPr>
                        <a:t>Pre-Condition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</a:rPr>
                        <a:t>Steps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</a:rPr>
                        <a:t>Expected Result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</a:rPr>
                        <a:t>Observed Result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600" b="1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62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TC001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Create a new customer via Sales interface for the first-time purchase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Sales staff logged into the system and no existing customer with the same details exists in the system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1. Sales staff accesses the system interface.</a:t>
                      </a:r>
                    </a:p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2. Sales staff selects the option to create a new customer.</a:t>
                      </a:r>
                    </a:p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3. Sales staff enters customer details (Name, Phone Number, Address) and initiates the creation process.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A new customer entry is created in the Customer table with the provided details.</a:t>
                      </a:r>
                    </a:p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The system confirms successful creation of the new customer.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New customer entry is added to the Customer table.</a:t>
                      </a:r>
                    </a:p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System displays a success message confirming the creation.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 Passed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64310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TC002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Duplicate customer creation attempt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Sales staff logged into the system and an existing customer with identical details already exists.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1. Sales staff attempts to create a new customer with details identical to an existing customer (Name, Phone Number, Address).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System prompts a notification indicating that a customer with the same details already exists.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System displays an error message notifying about the existing customer with similar details, preventing the creation.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Unpassed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0680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 TC003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Error handling during incomplete data entry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Sales staff logged into the system.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1. Sales staff tries to create a new customer but leaves one or more required fields (Name, Phone Number, Address) blank.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System displays an error message indicating that all required fields must be filled in.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System shows an error message prompting to complete all mandatory fields before creating a new customer.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300">
                          <a:solidFill>
                            <a:schemeClr val="tx1"/>
                          </a:solidFill>
                        </a:rPr>
                        <a:t>Passed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2701290" y="1525905"/>
            <a:ext cx="64814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01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Analyze User Stories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1507490" y="2607310"/>
            <a:ext cx="847217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/>
              <a:t>A Company needs Point-of-Sale website to manage Agents’ Retail store agents the following functions include but not limited to: </a:t>
            </a:r>
          </a:p>
          <a:p>
            <a:pPr algn="just"/>
            <a:endParaRPr lang="en-US" i="1"/>
          </a:p>
          <a:p>
            <a:pPr algn="just"/>
            <a:r>
              <a:rPr lang="en-US" i="1"/>
              <a:t>Customer Management</a:t>
            </a:r>
          </a:p>
          <a:p>
            <a:pPr algn="just"/>
            <a:r>
              <a:rPr lang="en-US"/>
              <a:t>o Create a new customer via Sales interface for the first-time purchase.</a:t>
            </a:r>
          </a:p>
          <a:p>
            <a:pPr algn="just"/>
            <a:r>
              <a:rPr lang="en-US"/>
              <a:t>o view customers' personal information (name, phone number, address) and their purchase history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57"/>
          <p:cNvPicPr>
            <a:picLocks noGrp="1" noChangeAspect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278765" y="892810"/>
            <a:ext cx="11634470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3048000" y="2113915"/>
            <a:ext cx="6096000" cy="1614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6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04</a:t>
            </a:r>
            <a:r>
              <a:rPr lang="en-US" altLang="zh-CN" sz="4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FINAL PROGRAM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"/>
          <p:cNvPicPr>
            <a:picLocks noGrp="1" noChangeAspect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1737360" y="190500"/>
            <a:ext cx="8881110" cy="647636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2"/>
          <p:cNvPicPr>
            <a:picLocks noGrp="1" noChangeAspect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1532255" y="75565"/>
            <a:ext cx="9083675" cy="663829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3"/>
          <p:cNvPicPr>
            <a:picLocks noGrp="1" noChangeAspect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673735" y="2435860"/>
            <a:ext cx="11062970" cy="175704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4"/>
          <p:cNvPicPr>
            <a:picLocks noGrp="1" noChangeAspect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180975" y="1090295"/>
            <a:ext cx="11830685" cy="421513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z5004492539679_466df2056a5c64fc4e41cd3f90fcba15"/>
          <p:cNvPicPr>
            <a:picLocks noGrp="1" noChangeAspect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530225" y="1906270"/>
            <a:ext cx="11132185" cy="286575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/>
          <p:nvPr/>
        </p:nvSpPr>
        <p:spPr>
          <a:xfrm>
            <a:off x="3561080" y="2570480"/>
            <a:ext cx="820102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/>
              <a:t>THE END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2"/>
          <p:cNvGraphicFramePr>
            <a:graphicFrameLocks noGrp="1"/>
          </p:cNvGraphicFramePr>
          <p:nvPr/>
        </p:nvGraphicFramePr>
        <p:xfrm>
          <a:off x="520700" y="249555"/>
          <a:ext cx="11435715" cy="587946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7425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41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709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9532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User Story 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Actor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Purpose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</a:rPr>
                        <a:t>Action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19400">
                <a:tc>
                  <a:txBody>
                    <a:bodyPr/>
                    <a:lstStyle/>
                    <a:p>
                      <a:pPr algn="l" fontAlgn="ctr">
                        <a:lnSpc>
                          <a:spcPct val="150000"/>
                        </a:lnSpc>
                      </a:pPr>
                      <a:r>
                        <a:rPr lang="en-US" sz="1600" b="1">
                          <a:sym typeface="+mn-ea"/>
                        </a:rPr>
                        <a:t>1. Create a new customer via Sales interface for the first-time purchase.</a:t>
                      </a:r>
                      <a:endParaRPr lang="en-US" sz="1600" b="1" dirty="0">
                        <a:sym typeface="+mn-ea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60000"/>
                        </a:lnSpc>
                      </a:pPr>
                      <a:r>
                        <a:rPr lang="en-US" sz="1600" dirty="0"/>
                        <a:t> Sale Staff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60000"/>
                        </a:lnSpc>
                        <a:buNone/>
                      </a:pPr>
                      <a:r>
                        <a:rPr lang="en-US" sz="1600" dirty="0"/>
                        <a:t>Creating new customer information so they can make their first purchase.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60000"/>
                        </a:lnSpc>
                        <a:buNone/>
                      </a:pPr>
                      <a:r>
                        <a:rPr lang="en-US" sz="1600" dirty="0"/>
                        <a:t>1. The user will enter the new customer's personal information (name, phone number, address).</a:t>
                      </a:r>
                    </a:p>
                    <a:p>
                      <a:pPr algn="l" fontAlgn="ctr">
                        <a:lnSpc>
                          <a:spcPct val="160000"/>
                        </a:lnSpc>
                        <a:buNone/>
                      </a:pPr>
                      <a:r>
                        <a:rPr lang="en-US" sz="1600" dirty="0"/>
                        <a:t>2. The system stores this information as a new customer record in the database.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6474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sz="1600" b="1">
                          <a:sym typeface="+mn-ea"/>
                        </a:rPr>
                        <a:t>2. View customers' personal information (name, phone number, address) and their purchase history</a:t>
                      </a:r>
                      <a:endParaRPr lang="en-US" sz="1600" b="1" dirty="0">
                        <a:sym typeface="+mn-ea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60000"/>
                        </a:lnSpc>
                      </a:pPr>
                      <a:r>
                        <a:rPr lang="en-US" sz="1600" dirty="0"/>
                        <a:t>Sale Staff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60000"/>
                        </a:lnSpc>
                        <a:buNone/>
                      </a:pPr>
                      <a:r>
                        <a:rPr lang="en-US" sz="1600" dirty="0"/>
                        <a:t>Provide personalization and information related to customers' purchase history to provide better service.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60000"/>
                        </a:lnSpc>
                        <a:buNone/>
                      </a:pPr>
                      <a:r>
                        <a:rPr lang="en-US" sz="1600" dirty="0"/>
                        <a:t>1.  Users enter the information they want to search for (name or phone number) to view customer information.</a:t>
                      </a:r>
                    </a:p>
                    <a:p>
                      <a:pPr algn="l" fontAlgn="ctr">
                        <a:lnSpc>
                          <a:spcPct val="160000"/>
                        </a:lnSpc>
                        <a:buNone/>
                      </a:pPr>
                      <a:r>
                        <a:rPr lang="en-US" sz="1600" dirty="0"/>
                        <a:t>2.The system displays customers' personal information (name, phone number, address) and a list of their previous purchases.</a:t>
                      </a: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组合 207"/>
          <p:cNvGrpSpPr/>
          <p:nvPr/>
        </p:nvGrpSpPr>
        <p:grpSpPr>
          <a:xfrm>
            <a:off x="600710" y="328930"/>
            <a:ext cx="3897630" cy="1042670"/>
            <a:chOff x="4315650" y="1253589"/>
            <a:chExt cx="3605844" cy="924750"/>
          </a:xfrm>
        </p:grpSpPr>
        <p:grpSp>
          <p:nvGrpSpPr>
            <p:cNvPr id="209" name="Group 4"/>
            <p:cNvGrpSpPr>
              <a:grpSpLocks noChangeAspect="1"/>
            </p:cNvGrpSpPr>
            <p:nvPr/>
          </p:nvGrpSpPr>
          <p:grpSpPr bwMode="auto">
            <a:xfrm>
              <a:off x="4315650" y="1253589"/>
              <a:ext cx="3605844" cy="924750"/>
              <a:chOff x="2380" y="243"/>
              <a:chExt cx="2556" cy="926"/>
            </a:xfrm>
            <a:solidFill>
              <a:schemeClr val="bg1"/>
            </a:solidFill>
          </p:grpSpPr>
          <p:sp>
            <p:nvSpPr>
              <p:cNvPr id="210" name="Freeform 5"/>
              <p:cNvSpPr>
                <a:spLocks noEditPoints="1"/>
              </p:cNvSpPr>
              <p:nvPr/>
            </p:nvSpPr>
            <p:spPr bwMode="auto">
              <a:xfrm>
                <a:off x="2380" y="243"/>
                <a:ext cx="2556" cy="926"/>
              </a:xfrm>
              <a:custGeom>
                <a:avLst/>
                <a:gdLst>
                  <a:gd name="T0" fmla="*/ 1057 w 1079"/>
                  <a:gd name="T1" fmla="*/ 96 h 389"/>
                  <a:gd name="T2" fmla="*/ 1077 w 1079"/>
                  <a:gd name="T3" fmla="*/ 44 h 389"/>
                  <a:gd name="T4" fmla="*/ 1072 w 1079"/>
                  <a:gd name="T5" fmla="*/ 26 h 389"/>
                  <a:gd name="T6" fmla="*/ 1065 w 1079"/>
                  <a:gd name="T7" fmla="*/ 18 h 389"/>
                  <a:gd name="T8" fmla="*/ 534 w 1079"/>
                  <a:gd name="T9" fmla="*/ 4 h 389"/>
                  <a:gd name="T10" fmla="*/ 272 w 1079"/>
                  <a:gd name="T11" fmla="*/ 1 h 389"/>
                  <a:gd name="T12" fmla="*/ 141 w 1079"/>
                  <a:gd name="T13" fmla="*/ 3 h 389"/>
                  <a:gd name="T14" fmla="*/ 9 w 1079"/>
                  <a:gd name="T15" fmla="*/ 11 h 389"/>
                  <a:gd name="T16" fmla="*/ 7 w 1079"/>
                  <a:gd name="T17" fmla="*/ 16 h 389"/>
                  <a:gd name="T18" fmla="*/ 1 w 1079"/>
                  <a:gd name="T19" fmla="*/ 24 h 389"/>
                  <a:gd name="T20" fmla="*/ 17 w 1079"/>
                  <a:gd name="T21" fmla="*/ 61 h 389"/>
                  <a:gd name="T22" fmla="*/ 37 w 1079"/>
                  <a:gd name="T23" fmla="*/ 107 h 389"/>
                  <a:gd name="T24" fmla="*/ 73 w 1079"/>
                  <a:gd name="T25" fmla="*/ 193 h 389"/>
                  <a:gd name="T26" fmla="*/ 73 w 1079"/>
                  <a:gd name="T27" fmla="*/ 194 h 389"/>
                  <a:gd name="T28" fmla="*/ 29 w 1079"/>
                  <a:gd name="T29" fmla="*/ 283 h 389"/>
                  <a:gd name="T30" fmla="*/ 8 w 1079"/>
                  <a:gd name="T31" fmla="*/ 369 h 389"/>
                  <a:gd name="T32" fmla="*/ 13 w 1079"/>
                  <a:gd name="T33" fmla="*/ 373 h 389"/>
                  <a:gd name="T34" fmla="*/ 16 w 1079"/>
                  <a:gd name="T35" fmla="*/ 379 h 389"/>
                  <a:gd name="T36" fmla="*/ 140 w 1079"/>
                  <a:gd name="T37" fmla="*/ 384 h 389"/>
                  <a:gd name="T38" fmla="*/ 273 w 1079"/>
                  <a:gd name="T39" fmla="*/ 379 h 389"/>
                  <a:gd name="T40" fmla="*/ 546 w 1079"/>
                  <a:gd name="T41" fmla="*/ 374 h 389"/>
                  <a:gd name="T42" fmla="*/ 1065 w 1079"/>
                  <a:gd name="T43" fmla="*/ 374 h 389"/>
                  <a:gd name="T44" fmla="*/ 1072 w 1079"/>
                  <a:gd name="T45" fmla="*/ 366 h 389"/>
                  <a:gd name="T46" fmla="*/ 1077 w 1079"/>
                  <a:gd name="T47" fmla="*/ 362 h 389"/>
                  <a:gd name="T48" fmla="*/ 1050 w 1079"/>
                  <a:gd name="T49" fmla="*/ 277 h 389"/>
                  <a:gd name="T50" fmla="*/ 1010 w 1079"/>
                  <a:gd name="T51" fmla="*/ 196 h 389"/>
                  <a:gd name="T52" fmla="*/ 1010 w 1079"/>
                  <a:gd name="T53" fmla="*/ 196 h 389"/>
                  <a:gd name="T54" fmla="*/ 1010 w 1079"/>
                  <a:gd name="T55" fmla="*/ 193 h 389"/>
                  <a:gd name="T56" fmla="*/ 1035 w 1079"/>
                  <a:gd name="T57" fmla="*/ 138 h 389"/>
                  <a:gd name="T58" fmla="*/ 1057 w 1079"/>
                  <a:gd name="T59" fmla="*/ 96 h 389"/>
                  <a:gd name="T60" fmla="*/ 997 w 1079"/>
                  <a:gd name="T61" fmla="*/ 194 h 389"/>
                  <a:gd name="T62" fmla="*/ 997 w 1079"/>
                  <a:gd name="T63" fmla="*/ 195 h 389"/>
                  <a:gd name="T64" fmla="*/ 996 w 1079"/>
                  <a:gd name="T65" fmla="*/ 205 h 389"/>
                  <a:gd name="T66" fmla="*/ 1037 w 1079"/>
                  <a:gd name="T67" fmla="*/ 287 h 389"/>
                  <a:gd name="T68" fmla="*/ 1066 w 1079"/>
                  <a:gd name="T69" fmla="*/ 359 h 389"/>
                  <a:gd name="T70" fmla="*/ 1065 w 1079"/>
                  <a:gd name="T71" fmla="*/ 359 h 389"/>
                  <a:gd name="T72" fmla="*/ 553 w 1079"/>
                  <a:gd name="T73" fmla="*/ 359 h 389"/>
                  <a:gd name="T74" fmla="*/ 287 w 1079"/>
                  <a:gd name="T75" fmla="*/ 363 h 389"/>
                  <a:gd name="T76" fmla="*/ 153 w 1079"/>
                  <a:gd name="T77" fmla="*/ 368 h 389"/>
                  <a:gd name="T78" fmla="*/ 22 w 1079"/>
                  <a:gd name="T79" fmla="*/ 369 h 389"/>
                  <a:gd name="T80" fmla="*/ 22 w 1079"/>
                  <a:gd name="T81" fmla="*/ 367 h 389"/>
                  <a:gd name="T82" fmla="*/ 46 w 1079"/>
                  <a:gd name="T83" fmla="*/ 282 h 389"/>
                  <a:gd name="T84" fmla="*/ 87 w 1079"/>
                  <a:gd name="T85" fmla="*/ 202 h 389"/>
                  <a:gd name="T86" fmla="*/ 84 w 1079"/>
                  <a:gd name="T87" fmla="*/ 192 h 389"/>
                  <a:gd name="T88" fmla="*/ 54 w 1079"/>
                  <a:gd name="T89" fmla="*/ 104 h 389"/>
                  <a:gd name="T90" fmla="*/ 34 w 1079"/>
                  <a:gd name="T91" fmla="*/ 59 h 389"/>
                  <a:gd name="T92" fmla="*/ 14 w 1079"/>
                  <a:gd name="T93" fmla="*/ 19 h 389"/>
                  <a:gd name="T94" fmla="*/ 141 w 1079"/>
                  <a:gd name="T95" fmla="*/ 17 h 389"/>
                  <a:gd name="T96" fmla="*/ 272 w 1079"/>
                  <a:gd name="T97" fmla="*/ 14 h 389"/>
                  <a:gd name="T98" fmla="*/ 534 w 1079"/>
                  <a:gd name="T99" fmla="*/ 18 h 389"/>
                  <a:gd name="T100" fmla="*/ 1061 w 1079"/>
                  <a:gd name="T101" fmla="*/ 32 h 389"/>
                  <a:gd name="T102" fmla="*/ 1062 w 1079"/>
                  <a:gd name="T103" fmla="*/ 35 h 389"/>
                  <a:gd name="T104" fmla="*/ 1062 w 1079"/>
                  <a:gd name="T105" fmla="*/ 37 h 389"/>
                  <a:gd name="T106" fmla="*/ 1060 w 1079"/>
                  <a:gd name="T107" fmla="*/ 45 h 389"/>
                  <a:gd name="T108" fmla="*/ 1051 w 1079"/>
                  <a:gd name="T109" fmla="*/ 68 h 389"/>
                  <a:gd name="T110" fmla="*/ 1031 w 1079"/>
                  <a:gd name="T111" fmla="*/ 113 h 389"/>
                  <a:gd name="T112" fmla="*/ 997 w 1079"/>
                  <a:gd name="T113" fmla="*/ 194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79" h="389">
                    <a:moveTo>
                      <a:pt x="1057" y="96"/>
                    </a:moveTo>
                    <a:cubicBezTo>
                      <a:pt x="1065" y="79"/>
                      <a:pt x="1073" y="62"/>
                      <a:pt x="1077" y="44"/>
                    </a:cubicBezTo>
                    <a:cubicBezTo>
                      <a:pt x="1079" y="38"/>
                      <a:pt x="1078" y="28"/>
                      <a:pt x="1072" y="26"/>
                    </a:cubicBezTo>
                    <a:cubicBezTo>
                      <a:pt x="1072" y="22"/>
                      <a:pt x="1070" y="18"/>
                      <a:pt x="1065" y="18"/>
                    </a:cubicBezTo>
                    <a:cubicBezTo>
                      <a:pt x="888" y="15"/>
                      <a:pt x="711" y="8"/>
                      <a:pt x="534" y="4"/>
                    </a:cubicBezTo>
                    <a:cubicBezTo>
                      <a:pt x="447" y="2"/>
                      <a:pt x="359" y="0"/>
                      <a:pt x="272" y="1"/>
                    </a:cubicBezTo>
                    <a:cubicBezTo>
                      <a:pt x="228" y="1"/>
                      <a:pt x="184" y="1"/>
                      <a:pt x="141" y="3"/>
                    </a:cubicBezTo>
                    <a:cubicBezTo>
                      <a:pt x="97" y="4"/>
                      <a:pt x="52" y="3"/>
                      <a:pt x="9" y="11"/>
                    </a:cubicBezTo>
                    <a:cubicBezTo>
                      <a:pt x="7" y="12"/>
                      <a:pt x="6" y="14"/>
                      <a:pt x="7" y="16"/>
                    </a:cubicBezTo>
                    <a:cubicBezTo>
                      <a:pt x="4" y="17"/>
                      <a:pt x="1" y="20"/>
                      <a:pt x="1" y="24"/>
                    </a:cubicBezTo>
                    <a:cubicBezTo>
                      <a:pt x="3" y="37"/>
                      <a:pt x="12" y="50"/>
                      <a:pt x="17" y="61"/>
                    </a:cubicBezTo>
                    <a:cubicBezTo>
                      <a:pt x="24" y="76"/>
                      <a:pt x="31" y="91"/>
                      <a:pt x="37" y="107"/>
                    </a:cubicBezTo>
                    <a:cubicBezTo>
                      <a:pt x="50" y="135"/>
                      <a:pt x="61" y="165"/>
                      <a:pt x="73" y="193"/>
                    </a:cubicBezTo>
                    <a:cubicBezTo>
                      <a:pt x="73" y="194"/>
                      <a:pt x="73" y="194"/>
                      <a:pt x="73" y="194"/>
                    </a:cubicBezTo>
                    <a:cubicBezTo>
                      <a:pt x="57" y="223"/>
                      <a:pt x="42" y="253"/>
                      <a:pt x="29" y="283"/>
                    </a:cubicBezTo>
                    <a:cubicBezTo>
                      <a:pt x="18" y="307"/>
                      <a:pt x="0" y="342"/>
                      <a:pt x="8" y="369"/>
                    </a:cubicBezTo>
                    <a:cubicBezTo>
                      <a:pt x="9" y="371"/>
                      <a:pt x="11" y="372"/>
                      <a:pt x="13" y="373"/>
                    </a:cubicBezTo>
                    <a:cubicBezTo>
                      <a:pt x="12" y="376"/>
                      <a:pt x="14" y="378"/>
                      <a:pt x="16" y="379"/>
                    </a:cubicBezTo>
                    <a:cubicBezTo>
                      <a:pt x="57" y="389"/>
                      <a:pt x="99" y="387"/>
                      <a:pt x="140" y="384"/>
                    </a:cubicBezTo>
                    <a:cubicBezTo>
                      <a:pt x="184" y="382"/>
                      <a:pt x="228" y="380"/>
                      <a:pt x="273" y="379"/>
                    </a:cubicBezTo>
                    <a:cubicBezTo>
                      <a:pt x="364" y="376"/>
                      <a:pt x="455" y="374"/>
                      <a:pt x="546" y="374"/>
                    </a:cubicBezTo>
                    <a:cubicBezTo>
                      <a:pt x="719" y="374"/>
                      <a:pt x="892" y="374"/>
                      <a:pt x="1065" y="374"/>
                    </a:cubicBezTo>
                    <a:cubicBezTo>
                      <a:pt x="1070" y="374"/>
                      <a:pt x="1073" y="370"/>
                      <a:pt x="1072" y="366"/>
                    </a:cubicBezTo>
                    <a:cubicBezTo>
                      <a:pt x="1075" y="366"/>
                      <a:pt x="1077" y="364"/>
                      <a:pt x="1077" y="362"/>
                    </a:cubicBezTo>
                    <a:cubicBezTo>
                      <a:pt x="1073" y="333"/>
                      <a:pt x="1061" y="304"/>
                      <a:pt x="1050" y="277"/>
                    </a:cubicBezTo>
                    <a:cubicBezTo>
                      <a:pt x="1039" y="249"/>
                      <a:pt x="1026" y="222"/>
                      <a:pt x="1010" y="196"/>
                    </a:cubicBezTo>
                    <a:cubicBezTo>
                      <a:pt x="1010" y="196"/>
                      <a:pt x="1010" y="196"/>
                      <a:pt x="1010" y="196"/>
                    </a:cubicBezTo>
                    <a:cubicBezTo>
                      <a:pt x="1010" y="195"/>
                      <a:pt x="1010" y="194"/>
                      <a:pt x="1010" y="193"/>
                    </a:cubicBezTo>
                    <a:cubicBezTo>
                      <a:pt x="1008" y="175"/>
                      <a:pt x="1026" y="153"/>
                      <a:pt x="1035" y="138"/>
                    </a:cubicBezTo>
                    <a:cubicBezTo>
                      <a:pt x="1044" y="125"/>
                      <a:pt x="1050" y="111"/>
                      <a:pt x="1057" y="96"/>
                    </a:cubicBezTo>
                    <a:moveTo>
                      <a:pt x="997" y="194"/>
                    </a:moveTo>
                    <a:cubicBezTo>
                      <a:pt x="997" y="195"/>
                      <a:pt x="997" y="195"/>
                      <a:pt x="997" y="195"/>
                    </a:cubicBezTo>
                    <a:cubicBezTo>
                      <a:pt x="995" y="197"/>
                      <a:pt x="994" y="201"/>
                      <a:pt x="996" y="205"/>
                    </a:cubicBezTo>
                    <a:cubicBezTo>
                      <a:pt x="1012" y="231"/>
                      <a:pt x="1025" y="259"/>
                      <a:pt x="1037" y="287"/>
                    </a:cubicBezTo>
                    <a:cubicBezTo>
                      <a:pt x="1047" y="311"/>
                      <a:pt x="1054" y="336"/>
                      <a:pt x="1066" y="359"/>
                    </a:cubicBezTo>
                    <a:cubicBezTo>
                      <a:pt x="1066" y="359"/>
                      <a:pt x="1065" y="359"/>
                      <a:pt x="1065" y="359"/>
                    </a:cubicBezTo>
                    <a:cubicBezTo>
                      <a:pt x="894" y="359"/>
                      <a:pt x="724" y="359"/>
                      <a:pt x="553" y="359"/>
                    </a:cubicBezTo>
                    <a:cubicBezTo>
                      <a:pt x="464" y="359"/>
                      <a:pt x="376" y="360"/>
                      <a:pt x="287" y="363"/>
                    </a:cubicBezTo>
                    <a:cubicBezTo>
                      <a:pt x="243" y="365"/>
                      <a:pt x="198" y="365"/>
                      <a:pt x="153" y="368"/>
                    </a:cubicBezTo>
                    <a:cubicBezTo>
                      <a:pt x="109" y="371"/>
                      <a:pt x="66" y="373"/>
                      <a:pt x="22" y="369"/>
                    </a:cubicBezTo>
                    <a:cubicBezTo>
                      <a:pt x="22" y="368"/>
                      <a:pt x="22" y="368"/>
                      <a:pt x="22" y="367"/>
                    </a:cubicBezTo>
                    <a:cubicBezTo>
                      <a:pt x="18" y="339"/>
                      <a:pt x="35" y="307"/>
                      <a:pt x="46" y="282"/>
                    </a:cubicBezTo>
                    <a:cubicBezTo>
                      <a:pt x="59" y="255"/>
                      <a:pt x="74" y="229"/>
                      <a:pt x="87" y="202"/>
                    </a:cubicBezTo>
                    <a:cubicBezTo>
                      <a:pt x="89" y="198"/>
                      <a:pt x="87" y="194"/>
                      <a:pt x="84" y="192"/>
                    </a:cubicBezTo>
                    <a:cubicBezTo>
                      <a:pt x="78" y="162"/>
                      <a:pt x="66" y="132"/>
                      <a:pt x="54" y="104"/>
                    </a:cubicBezTo>
                    <a:cubicBezTo>
                      <a:pt x="48" y="89"/>
                      <a:pt x="41" y="74"/>
                      <a:pt x="34" y="59"/>
                    </a:cubicBezTo>
                    <a:cubicBezTo>
                      <a:pt x="28" y="46"/>
                      <a:pt x="23" y="30"/>
                      <a:pt x="14" y="19"/>
                    </a:cubicBezTo>
                    <a:cubicBezTo>
                      <a:pt x="56" y="22"/>
                      <a:pt x="99" y="18"/>
                      <a:pt x="141" y="17"/>
                    </a:cubicBezTo>
                    <a:cubicBezTo>
                      <a:pt x="184" y="15"/>
                      <a:pt x="228" y="15"/>
                      <a:pt x="272" y="14"/>
                    </a:cubicBezTo>
                    <a:cubicBezTo>
                      <a:pt x="359" y="14"/>
                      <a:pt x="447" y="15"/>
                      <a:pt x="534" y="18"/>
                    </a:cubicBezTo>
                    <a:cubicBezTo>
                      <a:pt x="710" y="22"/>
                      <a:pt x="885" y="29"/>
                      <a:pt x="1061" y="32"/>
                    </a:cubicBezTo>
                    <a:cubicBezTo>
                      <a:pt x="1061" y="33"/>
                      <a:pt x="1061" y="34"/>
                      <a:pt x="1062" y="35"/>
                    </a:cubicBezTo>
                    <a:cubicBezTo>
                      <a:pt x="1062" y="36"/>
                      <a:pt x="1062" y="37"/>
                      <a:pt x="1062" y="37"/>
                    </a:cubicBezTo>
                    <a:cubicBezTo>
                      <a:pt x="1061" y="40"/>
                      <a:pt x="1061" y="42"/>
                      <a:pt x="1060" y="45"/>
                    </a:cubicBezTo>
                    <a:cubicBezTo>
                      <a:pt x="1058" y="53"/>
                      <a:pt x="1054" y="60"/>
                      <a:pt x="1051" y="68"/>
                    </a:cubicBezTo>
                    <a:cubicBezTo>
                      <a:pt x="1045" y="83"/>
                      <a:pt x="1038" y="98"/>
                      <a:pt x="1031" y="113"/>
                    </a:cubicBezTo>
                    <a:cubicBezTo>
                      <a:pt x="1021" y="136"/>
                      <a:pt x="987" y="167"/>
                      <a:pt x="997" y="194"/>
                    </a:cubicBezTo>
                  </a:path>
                </a:pathLst>
              </a:custGeom>
              <a:gradFill>
                <a:gsLst>
                  <a:gs pos="5000">
                    <a:srgbClr val="FEDF15"/>
                  </a:gs>
                  <a:gs pos="65000">
                    <a:srgbClr val="2194A0"/>
                  </a:gs>
                </a:gsLst>
                <a:lin ang="5400000" scaled="0"/>
              </a:gra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1" name="Freeform 6"/>
              <p:cNvSpPr/>
              <p:nvPr/>
            </p:nvSpPr>
            <p:spPr bwMode="auto">
              <a:xfrm>
                <a:off x="2433" y="1012"/>
                <a:ext cx="90" cy="88"/>
              </a:xfrm>
              <a:custGeom>
                <a:avLst/>
                <a:gdLst>
                  <a:gd name="T0" fmla="*/ 35 w 38"/>
                  <a:gd name="T1" fmla="*/ 26 h 37"/>
                  <a:gd name="T2" fmla="*/ 23 w 38"/>
                  <a:gd name="T3" fmla="*/ 26 h 37"/>
                  <a:gd name="T4" fmla="*/ 13 w 38"/>
                  <a:gd name="T5" fmla="*/ 26 h 37"/>
                  <a:gd name="T6" fmla="*/ 14 w 38"/>
                  <a:gd name="T7" fmla="*/ 6 h 37"/>
                  <a:gd name="T8" fmla="*/ 8 w 38"/>
                  <a:gd name="T9" fmla="*/ 4 h 37"/>
                  <a:gd name="T10" fmla="*/ 2 w 38"/>
                  <a:gd name="T11" fmla="*/ 27 h 37"/>
                  <a:gd name="T12" fmla="*/ 5 w 38"/>
                  <a:gd name="T13" fmla="*/ 35 h 37"/>
                  <a:gd name="T14" fmla="*/ 21 w 38"/>
                  <a:gd name="T15" fmla="*/ 37 h 37"/>
                  <a:gd name="T16" fmla="*/ 37 w 38"/>
                  <a:gd name="T17" fmla="*/ 32 h 37"/>
                  <a:gd name="T18" fmla="*/ 35 w 38"/>
                  <a:gd name="T19" fmla="*/ 2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37">
                    <a:moveTo>
                      <a:pt x="35" y="26"/>
                    </a:moveTo>
                    <a:cubicBezTo>
                      <a:pt x="31" y="24"/>
                      <a:pt x="27" y="26"/>
                      <a:pt x="23" y="26"/>
                    </a:cubicBezTo>
                    <a:cubicBezTo>
                      <a:pt x="20" y="26"/>
                      <a:pt x="16" y="26"/>
                      <a:pt x="13" y="26"/>
                    </a:cubicBezTo>
                    <a:cubicBezTo>
                      <a:pt x="14" y="19"/>
                      <a:pt x="13" y="13"/>
                      <a:pt x="14" y="6"/>
                    </a:cubicBezTo>
                    <a:cubicBezTo>
                      <a:pt x="15" y="2"/>
                      <a:pt x="10" y="0"/>
                      <a:pt x="8" y="4"/>
                    </a:cubicBezTo>
                    <a:cubicBezTo>
                      <a:pt x="5" y="12"/>
                      <a:pt x="7" y="20"/>
                      <a:pt x="2" y="27"/>
                    </a:cubicBezTo>
                    <a:cubicBezTo>
                      <a:pt x="0" y="30"/>
                      <a:pt x="2" y="34"/>
                      <a:pt x="5" y="35"/>
                    </a:cubicBezTo>
                    <a:cubicBezTo>
                      <a:pt x="10" y="36"/>
                      <a:pt x="16" y="37"/>
                      <a:pt x="21" y="37"/>
                    </a:cubicBezTo>
                    <a:cubicBezTo>
                      <a:pt x="27" y="37"/>
                      <a:pt x="34" y="37"/>
                      <a:pt x="37" y="32"/>
                    </a:cubicBezTo>
                    <a:cubicBezTo>
                      <a:pt x="38" y="30"/>
                      <a:pt x="37" y="27"/>
                      <a:pt x="35" y="2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2" name="Freeform 7"/>
              <p:cNvSpPr/>
              <p:nvPr/>
            </p:nvSpPr>
            <p:spPr bwMode="auto">
              <a:xfrm>
                <a:off x="2478" y="908"/>
                <a:ext cx="54" cy="69"/>
              </a:xfrm>
              <a:custGeom>
                <a:avLst/>
                <a:gdLst>
                  <a:gd name="T0" fmla="*/ 18 w 23"/>
                  <a:gd name="T1" fmla="*/ 2 h 29"/>
                  <a:gd name="T2" fmla="*/ 10 w 23"/>
                  <a:gd name="T3" fmla="*/ 11 h 29"/>
                  <a:gd name="T4" fmla="*/ 2 w 23"/>
                  <a:gd name="T5" fmla="*/ 23 h 29"/>
                  <a:gd name="T6" fmla="*/ 7 w 23"/>
                  <a:gd name="T7" fmla="*/ 26 h 29"/>
                  <a:gd name="T8" fmla="*/ 16 w 23"/>
                  <a:gd name="T9" fmla="*/ 15 h 29"/>
                  <a:gd name="T10" fmla="*/ 22 w 23"/>
                  <a:gd name="T11" fmla="*/ 5 h 29"/>
                  <a:gd name="T12" fmla="*/ 18 w 23"/>
                  <a:gd name="T13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29">
                    <a:moveTo>
                      <a:pt x="18" y="2"/>
                    </a:moveTo>
                    <a:cubicBezTo>
                      <a:pt x="14" y="4"/>
                      <a:pt x="12" y="8"/>
                      <a:pt x="10" y="11"/>
                    </a:cubicBezTo>
                    <a:cubicBezTo>
                      <a:pt x="7" y="15"/>
                      <a:pt x="4" y="18"/>
                      <a:pt x="2" y="23"/>
                    </a:cubicBezTo>
                    <a:cubicBezTo>
                      <a:pt x="0" y="26"/>
                      <a:pt x="5" y="29"/>
                      <a:pt x="7" y="26"/>
                    </a:cubicBezTo>
                    <a:cubicBezTo>
                      <a:pt x="10" y="22"/>
                      <a:pt x="13" y="19"/>
                      <a:pt x="16" y="15"/>
                    </a:cubicBezTo>
                    <a:cubicBezTo>
                      <a:pt x="18" y="12"/>
                      <a:pt x="22" y="9"/>
                      <a:pt x="22" y="5"/>
                    </a:cubicBezTo>
                    <a:cubicBezTo>
                      <a:pt x="23" y="3"/>
                      <a:pt x="20" y="0"/>
                      <a:pt x="18" y="2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3" name="Freeform 8"/>
              <p:cNvSpPr/>
              <p:nvPr/>
            </p:nvSpPr>
            <p:spPr bwMode="auto">
              <a:xfrm>
                <a:off x="2532" y="786"/>
                <a:ext cx="59" cy="93"/>
              </a:xfrm>
              <a:custGeom>
                <a:avLst/>
                <a:gdLst>
                  <a:gd name="T0" fmla="*/ 24 w 25"/>
                  <a:gd name="T1" fmla="*/ 3 h 39"/>
                  <a:gd name="T2" fmla="*/ 20 w 25"/>
                  <a:gd name="T3" fmla="*/ 1 h 39"/>
                  <a:gd name="T4" fmla="*/ 10 w 25"/>
                  <a:gd name="T5" fmla="*/ 17 h 39"/>
                  <a:gd name="T6" fmla="*/ 1 w 25"/>
                  <a:gd name="T7" fmla="*/ 35 h 39"/>
                  <a:gd name="T8" fmla="*/ 6 w 25"/>
                  <a:gd name="T9" fmla="*/ 37 h 39"/>
                  <a:gd name="T10" fmla="*/ 18 w 25"/>
                  <a:gd name="T11" fmla="*/ 20 h 39"/>
                  <a:gd name="T12" fmla="*/ 24 w 25"/>
                  <a:gd name="T13" fmla="*/ 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39">
                    <a:moveTo>
                      <a:pt x="24" y="3"/>
                    </a:moveTo>
                    <a:cubicBezTo>
                      <a:pt x="24" y="1"/>
                      <a:pt x="21" y="0"/>
                      <a:pt x="20" y="1"/>
                    </a:cubicBezTo>
                    <a:cubicBezTo>
                      <a:pt x="14" y="4"/>
                      <a:pt x="12" y="12"/>
                      <a:pt x="10" y="17"/>
                    </a:cubicBezTo>
                    <a:cubicBezTo>
                      <a:pt x="7" y="23"/>
                      <a:pt x="4" y="29"/>
                      <a:pt x="1" y="35"/>
                    </a:cubicBezTo>
                    <a:cubicBezTo>
                      <a:pt x="0" y="38"/>
                      <a:pt x="5" y="39"/>
                      <a:pt x="6" y="37"/>
                    </a:cubicBezTo>
                    <a:cubicBezTo>
                      <a:pt x="10" y="31"/>
                      <a:pt x="14" y="25"/>
                      <a:pt x="18" y="20"/>
                    </a:cubicBezTo>
                    <a:cubicBezTo>
                      <a:pt x="21" y="14"/>
                      <a:pt x="25" y="9"/>
                      <a:pt x="24" y="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4" name="Freeform 9"/>
              <p:cNvSpPr/>
              <p:nvPr/>
            </p:nvSpPr>
            <p:spPr bwMode="auto">
              <a:xfrm>
                <a:off x="2580" y="639"/>
                <a:ext cx="56" cy="107"/>
              </a:xfrm>
              <a:custGeom>
                <a:avLst/>
                <a:gdLst>
                  <a:gd name="T0" fmla="*/ 23 w 24"/>
                  <a:gd name="T1" fmla="*/ 26 h 45"/>
                  <a:gd name="T2" fmla="*/ 13 w 24"/>
                  <a:gd name="T3" fmla="*/ 9 h 45"/>
                  <a:gd name="T4" fmla="*/ 4 w 24"/>
                  <a:gd name="T5" fmla="*/ 0 h 45"/>
                  <a:gd name="T6" fmla="*/ 0 w 24"/>
                  <a:gd name="T7" fmla="*/ 3 h 45"/>
                  <a:gd name="T8" fmla="*/ 8 w 24"/>
                  <a:gd name="T9" fmla="*/ 19 h 45"/>
                  <a:gd name="T10" fmla="*/ 13 w 24"/>
                  <a:gd name="T11" fmla="*/ 29 h 45"/>
                  <a:gd name="T12" fmla="*/ 7 w 24"/>
                  <a:gd name="T13" fmla="*/ 38 h 45"/>
                  <a:gd name="T14" fmla="*/ 10 w 24"/>
                  <a:gd name="T15" fmla="*/ 43 h 45"/>
                  <a:gd name="T16" fmla="*/ 22 w 24"/>
                  <a:gd name="T17" fmla="*/ 32 h 45"/>
                  <a:gd name="T18" fmla="*/ 23 w 24"/>
                  <a:gd name="T19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45">
                    <a:moveTo>
                      <a:pt x="23" y="26"/>
                    </a:moveTo>
                    <a:cubicBezTo>
                      <a:pt x="19" y="20"/>
                      <a:pt x="16" y="14"/>
                      <a:pt x="13" y="9"/>
                    </a:cubicBezTo>
                    <a:cubicBezTo>
                      <a:pt x="11" y="4"/>
                      <a:pt x="9" y="0"/>
                      <a:pt x="4" y="0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0" y="9"/>
                      <a:pt x="5" y="15"/>
                      <a:pt x="8" y="19"/>
                    </a:cubicBezTo>
                    <a:cubicBezTo>
                      <a:pt x="10" y="23"/>
                      <a:pt x="11" y="26"/>
                      <a:pt x="13" y="29"/>
                    </a:cubicBezTo>
                    <a:cubicBezTo>
                      <a:pt x="15" y="31"/>
                      <a:pt x="8" y="37"/>
                      <a:pt x="7" y="38"/>
                    </a:cubicBezTo>
                    <a:cubicBezTo>
                      <a:pt x="4" y="40"/>
                      <a:pt x="7" y="45"/>
                      <a:pt x="10" y="43"/>
                    </a:cubicBezTo>
                    <a:cubicBezTo>
                      <a:pt x="16" y="41"/>
                      <a:pt x="18" y="36"/>
                      <a:pt x="22" y="32"/>
                    </a:cubicBezTo>
                    <a:cubicBezTo>
                      <a:pt x="23" y="30"/>
                      <a:pt x="24" y="28"/>
                      <a:pt x="23" y="2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5" name="Freeform 10"/>
              <p:cNvSpPr/>
              <p:nvPr/>
            </p:nvSpPr>
            <p:spPr bwMode="auto">
              <a:xfrm>
                <a:off x="2530" y="501"/>
                <a:ext cx="45" cy="88"/>
              </a:xfrm>
              <a:custGeom>
                <a:avLst/>
                <a:gdLst>
                  <a:gd name="T0" fmla="*/ 19 w 19"/>
                  <a:gd name="T1" fmla="*/ 34 h 37"/>
                  <a:gd name="T2" fmla="*/ 15 w 19"/>
                  <a:gd name="T3" fmla="*/ 19 h 37"/>
                  <a:gd name="T4" fmla="*/ 8 w 19"/>
                  <a:gd name="T5" fmla="*/ 3 h 37"/>
                  <a:gd name="T6" fmla="*/ 2 w 19"/>
                  <a:gd name="T7" fmla="*/ 5 h 37"/>
                  <a:gd name="T8" fmla="*/ 8 w 19"/>
                  <a:gd name="T9" fmla="*/ 19 h 37"/>
                  <a:gd name="T10" fmla="*/ 16 w 19"/>
                  <a:gd name="T11" fmla="*/ 35 h 37"/>
                  <a:gd name="T12" fmla="*/ 19 w 19"/>
                  <a:gd name="T13" fmla="*/ 3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37">
                    <a:moveTo>
                      <a:pt x="19" y="34"/>
                    </a:moveTo>
                    <a:cubicBezTo>
                      <a:pt x="18" y="29"/>
                      <a:pt x="17" y="24"/>
                      <a:pt x="15" y="19"/>
                    </a:cubicBezTo>
                    <a:cubicBezTo>
                      <a:pt x="13" y="13"/>
                      <a:pt x="11" y="7"/>
                      <a:pt x="8" y="3"/>
                    </a:cubicBezTo>
                    <a:cubicBezTo>
                      <a:pt x="6" y="0"/>
                      <a:pt x="0" y="1"/>
                      <a:pt x="2" y="5"/>
                    </a:cubicBezTo>
                    <a:cubicBezTo>
                      <a:pt x="3" y="10"/>
                      <a:pt x="6" y="14"/>
                      <a:pt x="8" y="19"/>
                    </a:cubicBezTo>
                    <a:cubicBezTo>
                      <a:pt x="11" y="24"/>
                      <a:pt x="14" y="29"/>
                      <a:pt x="16" y="35"/>
                    </a:cubicBezTo>
                    <a:cubicBezTo>
                      <a:pt x="16" y="37"/>
                      <a:pt x="19" y="36"/>
                      <a:pt x="19" y="3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6" name="Freeform 11"/>
              <p:cNvSpPr/>
              <p:nvPr/>
            </p:nvSpPr>
            <p:spPr bwMode="auto">
              <a:xfrm>
                <a:off x="2490" y="377"/>
                <a:ext cx="42" cy="78"/>
              </a:xfrm>
              <a:custGeom>
                <a:avLst/>
                <a:gdLst>
                  <a:gd name="T0" fmla="*/ 15 w 18"/>
                  <a:gd name="T1" fmla="*/ 25 h 33"/>
                  <a:gd name="T2" fmla="*/ 11 w 18"/>
                  <a:gd name="T3" fmla="*/ 14 h 33"/>
                  <a:gd name="T4" fmla="*/ 8 w 18"/>
                  <a:gd name="T5" fmla="*/ 4 h 33"/>
                  <a:gd name="T6" fmla="*/ 1 w 18"/>
                  <a:gd name="T7" fmla="*/ 4 h 33"/>
                  <a:gd name="T8" fmla="*/ 1 w 18"/>
                  <a:gd name="T9" fmla="*/ 16 h 33"/>
                  <a:gd name="T10" fmla="*/ 8 w 18"/>
                  <a:gd name="T11" fmla="*/ 29 h 33"/>
                  <a:gd name="T12" fmla="*/ 15 w 18"/>
                  <a:gd name="T13" fmla="*/ 25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33">
                    <a:moveTo>
                      <a:pt x="15" y="25"/>
                    </a:moveTo>
                    <a:cubicBezTo>
                      <a:pt x="14" y="21"/>
                      <a:pt x="12" y="18"/>
                      <a:pt x="11" y="14"/>
                    </a:cubicBezTo>
                    <a:cubicBezTo>
                      <a:pt x="10" y="11"/>
                      <a:pt x="9" y="7"/>
                      <a:pt x="8" y="4"/>
                    </a:cubicBezTo>
                    <a:cubicBezTo>
                      <a:pt x="7" y="0"/>
                      <a:pt x="2" y="0"/>
                      <a:pt x="1" y="4"/>
                    </a:cubicBezTo>
                    <a:cubicBezTo>
                      <a:pt x="0" y="8"/>
                      <a:pt x="0" y="11"/>
                      <a:pt x="1" y="16"/>
                    </a:cubicBezTo>
                    <a:cubicBezTo>
                      <a:pt x="3" y="20"/>
                      <a:pt x="5" y="25"/>
                      <a:pt x="8" y="29"/>
                    </a:cubicBezTo>
                    <a:cubicBezTo>
                      <a:pt x="11" y="33"/>
                      <a:pt x="18" y="29"/>
                      <a:pt x="15" y="2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7" name="Freeform 12"/>
              <p:cNvSpPr/>
              <p:nvPr/>
            </p:nvSpPr>
            <p:spPr bwMode="auto">
              <a:xfrm>
                <a:off x="2466" y="310"/>
                <a:ext cx="97" cy="55"/>
              </a:xfrm>
              <a:custGeom>
                <a:avLst/>
                <a:gdLst>
                  <a:gd name="T0" fmla="*/ 39 w 41"/>
                  <a:gd name="T1" fmla="*/ 5 h 23"/>
                  <a:gd name="T2" fmla="*/ 24 w 41"/>
                  <a:gd name="T3" fmla="*/ 1 h 23"/>
                  <a:gd name="T4" fmla="*/ 5 w 41"/>
                  <a:gd name="T5" fmla="*/ 1 h 23"/>
                  <a:gd name="T6" fmla="*/ 0 w 41"/>
                  <a:gd name="T7" fmla="*/ 6 h 23"/>
                  <a:gd name="T8" fmla="*/ 7 w 41"/>
                  <a:gd name="T9" fmla="*/ 19 h 23"/>
                  <a:gd name="T10" fmla="*/ 12 w 41"/>
                  <a:gd name="T11" fmla="*/ 16 h 23"/>
                  <a:gd name="T12" fmla="*/ 10 w 41"/>
                  <a:gd name="T13" fmla="*/ 10 h 23"/>
                  <a:gd name="T14" fmla="*/ 22 w 41"/>
                  <a:gd name="T15" fmla="*/ 11 h 23"/>
                  <a:gd name="T16" fmla="*/ 38 w 41"/>
                  <a:gd name="T17" fmla="*/ 11 h 23"/>
                  <a:gd name="T18" fmla="*/ 39 w 41"/>
                  <a:gd name="T19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" h="23">
                    <a:moveTo>
                      <a:pt x="39" y="5"/>
                    </a:moveTo>
                    <a:cubicBezTo>
                      <a:pt x="35" y="1"/>
                      <a:pt x="29" y="1"/>
                      <a:pt x="24" y="1"/>
                    </a:cubicBezTo>
                    <a:cubicBezTo>
                      <a:pt x="18" y="0"/>
                      <a:pt x="11" y="1"/>
                      <a:pt x="5" y="1"/>
                    </a:cubicBezTo>
                    <a:cubicBezTo>
                      <a:pt x="2" y="1"/>
                      <a:pt x="0" y="4"/>
                      <a:pt x="0" y="6"/>
                    </a:cubicBezTo>
                    <a:cubicBezTo>
                      <a:pt x="1" y="11"/>
                      <a:pt x="4" y="15"/>
                      <a:pt x="7" y="19"/>
                    </a:cubicBezTo>
                    <a:cubicBezTo>
                      <a:pt x="9" y="23"/>
                      <a:pt x="14" y="20"/>
                      <a:pt x="12" y="16"/>
                    </a:cubicBezTo>
                    <a:cubicBezTo>
                      <a:pt x="11" y="14"/>
                      <a:pt x="10" y="12"/>
                      <a:pt x="10" y="10"/>
                    </a:cubicBezTo>
                    <a:cubicBezTo>
                      <a:pt x="14" y="10"/>
                      <a:pt x="18" y="10"/>
                      <a:pt x="22" y="11"/>
                    </a:cubicBezTo>
                    <a:cubicBezTo>
                      <a:pt x="27" y="11"/>
                      <a:pt x="33" y="13"/>
                      <a:pt x="38" y="11"/>
                    </a:cubicBezTo>
                    <a:cubicBezTo>
                      <a:pt x="40" y="10"/>
                      <a:pt x="41" y="7"/>
                      <a:pt x="39" y="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8" name="Freeform 13"/>
              <p:cNvSpPr/>
              <p:nvPr/>
            </p:nvSpPr>
            <p:spPr bwMode="auto">
              <a:xfrm>
                <a:off x="2615" y="313"/>
                <a:ext cx="88" cy="21"/>
              </a:xfrm>
              <a:custGeom>
                <a:avLst/>
                <a:gdLst>
                  <a:gd name="T0" fmla="*/ 34 w 37"/>
                  <a:gd name="T1" fmla="*/ 1 h 9"/>
                  <a:gd name="T2" fmla="*/ 3 w 37"/>
                  <a:gd name="T3" fmla="*/ 1 h 9"/>
                  <a:gd name="T4" fmla="*/ 3 w 37"/>
                  <a:gd name="T5" fmla="*/ 7 h 9"/>
                  <a:gd name="T6" fmla="*/ 34 w 37"/>
                  <a:gd name="T7" fmla="*/ 7 h 9"/>
                  <a:gd name="T8" fmla="*/ 34 w 37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9">
                    <a:moveTo>
                      <a:pt x="34" y="1"/>
                    </a:moveTo>
                    <a:cubicBezTo>
                      <a:pt x="24" y="0"/>
                      <a:pt x="13" y="0"/>
                      <a:pt x="3" y="1"/>
                    </a:cubicBezTo>
                    <a:cubicBezTo>
                      <a:pt x="0" y="2"/>
                      <a:pt x="0" y="7"/>
                      <a:pt x="3" y="7"/>
                    </a:cubicBezTo>
                    <a:cubicBezTo>
                      <a:pt x="13" y="8"/>
                      <a:pt x="24" y="9"/>
                      <a:pt x="34" y="7"/>
                    </a:cubicBezTo>
                    <a:cubicBezTo>
                      <a:pt x="37" y="7"/>
                      <a:pt x="37" y="2"/>
                      <a:pt x="34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9" name="Freeform 14"/>
              <p:cNvSpPr/>
              <p:nvPr/>
            </p:nvSpPr>
            <p:spPr bwMode="auto">
              <a:xfrm>
                <a:off x="2760" y="310"/>
                <a:ext cx="78" cy="24"/>
              </a:xfrm>
              <a:custGeom>
                <a:avLst/>
                <a:gdLst>
                  <a:gd name="T0" fmla="*/ 30 w 33"/>
                  <a:gd name="T1" fmla="*/ 2 h 10"/>
                  <a:gd name="T2" fmla="*/ 4 w 33"/>
                  <a:gd name="T3" fmla="*/ 2 h 10"/>
                  <a:gd name="T4" fmla="*/ 4 w 33"/>
                  <a:gd name="T5" fmla="*/ 8 h 10"/>
                  <a:gd name="T6" fmla="*/ 30 w 33"/>
                  <a:gd name="T7" fmla="*/ 8 h 10"/>
                  <a:gd name="T8" fmla="*/ 30 w 33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0">
                    <a:moveTo>
                      <a:pt x="30" y="2"/>
                    </a:moveTo>
                    <a:cubicBezTo>
                      <a:pt x="22" y="0"/>
                      <a:pt x="12" y="1"/>
                      <a:pt x="4" y="2"/>
                    </a:cubicBezTo>
                    <a:cubicBezTo>
                      <a:pt x="0" y="3"/>
                      <a:pt x="0" y="8"/>
                      <a:pt x="4" y="8"/>
                    </a:cubicBezTo>
                    <a:cubicBezTo>
                      <a:pt x="12" y="9"/>
                      <a:pt x="22" y="10"/>
                      <a:pt x="30" y="8"/>
                    </a:cubicBezTo>
                    <a:cubicBezTo>
                      <a:pt x="33" y="7"/>
                      <a:pt x="33" y="3"/>
                      <a:pt x="30" y="2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0" name="Freeform 15"/>
              <p:cNvSpPr/>
              <p:nvPr/>
            </p:nvSpPr>
            <p:spPr bwMode="auto">
              <a:xfrm>
                <a:off x="2925" y="305"/>
                <a:ext cx="71" cy="24"/>
              </a:xfrm>
              <a:custGeom>
                <a:avLst/>
                <a:gdLst>
                  <a:gd name="T0" fmla="*/ 27 w 30"/>
                  <a:gd name="T1" fmla="*/ 1 h 10"/>
                  <a:gd name="T2" fmla="*/ 4 w 30"/>
                  <a:gd name="T3" fmla="*/ 2 h 10"/>
                  <a:gd name="T4" fmla="*/ 4 w 30"/>
                  <a:gd name="T5" fmla="*/ 8 h 10"/>
                  <a:gd name="T6" fmla="*/ 27 w 30"/>
                  <a:gd name="T7" fmla="*/ 8 h 10"/>
                  <a:gd name="T8" fmla="*/ 27 w 30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10">
                    <a:moveTo>
                      <a:pt x="27" y="1"/>
                    </a:moveTo>
                    <a:cubicBezTo>
                      <a:pt x="20" y="0"/>
                      <a:pt x="11" y="1"/>
                      <a:pt x="4" y="2"/>
                    </a:cubicBezTo>
                    <a:cubicBezTo>
                      <a:pt x="0" y="2"/>
                      <a:pt x="0" y="7"/>
                      <a:pt x="4" y="8"/>
                    </a:cubicBezTo>
                    <a:cubicBezTo>
                      <a:pt x="11" y="9"/>
                      <a:pt x="20" y="10"/>
                      <a:pt x="27" y="8"/>
                    </a:cubicBezTo>
                    <a:cubicBezTo>
                      <a:pt x="30" y="7"/>
                      <a:pt x="30" y="2"/>
                      <a:pt x="27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1" name="Freeform 16"/>
              <p:cNvSpPr/>
              <p:nvPr/>
            </p:nvSpPr>
            <p:spPr bwMode="auto">
              <a:xfrm>
                <a:off x="3086" y="310"/>
                <a:ext cx="90" cy="24"/>
              </a:xfrm>
              <a:custGeom>
                <a:avLst/>
                <a:gdLst>
                  <a:gd name="T0" fmla="*/ 35 w 38"/>
                  <a:gd name="T1" fmla="*/ 3 h 10"/>
                  <a:gd name="T2" fmla="*/ 3 w 38"/>
                  <a:gd name="T3" fmla="*/ 1 h 10"/>
                  <a:gd name="T4" fmla="*/ 2 w 38"/>
                  <a:gd name="T5" fmla="*/ 5 h 10"/>
                  <a:gd name="T6" fmla="*/ 35 w 38"/>
                  <a:gd name="T7" fmla="*/ 8 h 10"/>
                  <a:gd name="T8" fmla="*/ 35 w 38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0">
                    <a:moveTo>
                      <a:pt x="35" y="3"/>
                    </a:moveTo>
                    <a:cubicBezTo>
                      <a:pt x="25" y="1"/>
                      <a:pt x="13" y="2"/>
                      <a:pt x="3" y="1"/>
                    </a:cubicBezTo>
                    <a:cubicBezTo>
                      <a:pt x="0" y="0"/>
                      <a:pt x="0" y="4"/>
                      <a:pt x="2" y="5"/>
                    </a:cubicBezTo>
                    <a:cubicBezTo>
                      <a:pt x="12" y="9"/>
                      <a:pt x="25" y="10"/>
                      <a:pt x="35" y="8"/>
                    </a:cubicBezTo>
                    <a:cubicBezTo>
                      <a:pt x="38" y="7"/>
                      <a:pt x="38" y="3"/>
                      <a:pt x="35" y="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2" name="Freeform 17"/>
              <p:cNvSpPr/>
              <p:nvPr/>
            </p:nvSpPr>
            <p:spPr bwMode="auto">
              <a:xfrm>
                <a:off x="3233" y="305"/>
                <a:ext cx="93" cy="22"/>
              </a:xfrm>
              <a:custGeom>
                <a:avLst/>
                <a:gdLst>
                  <a:gd name="T0" fmla="*/ 35 w 39"/>
                  <a:gd name="T1" fmla="*/ 2 h 9"/>
                  <a:gd name="T2" fmla="*/ 5 w 39"/>
                  <a:gd name="T3" fmla="*/ 1 h 9"/>
                  <a:gd name="T4" fmla="*/ 5 w 39"/>
                  <a:gd name="T5" fmla="*/ 8 h 9"/>
                  <a:gd name="T6" fmla="*/ 35 w 39"/>
                  <a:gd name="T7" fmla="*/ 8 h 9"/>
                  <a:gd name="T8" fmla="*/ 35 w 39"/>
                  <a:gd name="T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9">
                    <a:moveTo>
                      <a:pt x="35" y="2"/>
                    </a:moveTo>
                    <a:cubicBezTo>
                      <a:pt x="25" y="0"/>
                      <a:pt x="15" y="1"/>
                      <a:pt x="5" y="1"/>
                    </a:cubicBezTo>
                    <a:cubicBezTo>
                      <a:pt x="0" y="1"/>
                      <a:pt x="0" y="8"/>
                      <a:pt x="5" y="8"/>
                    </a:cubicBezTo>
                    <a:cubicBezTo>
                      <a:pt x="15" y="9"/>
                      <a:pt x="25" y="9"/>
                      <a:pt x="35" y="8"/>
                    </a:cubicBezTo>
                    <a:cubicBezTo>
                      <a:pt x="39" y="8"/>
                      <a:pt x="39" y="2"/>
                      <a:pt x="35" y="2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3" name="Freeform 18"/>
              <p:cNvSpPr/>
              <p:nvPr/>
            </p:nvSpPr>
            <p:spPr bwMode="auto">
              <a:xfrm>
                <a:off x="3383" y="301"/>
                <a:ext cx="106" cy="31"/>
              </a:xfrm>
              <a:custGeom>
                <a:avLst/>
                <a:gdLst>
                  <a:gd name="T0" fmla="*/ 42 w 45"/>
                  <a:gd name="T1" fmla="*/ 4 h 13"/>
                  <a:gd name="T2" fmla="*/ 7 w 45"/>
                  <a:gd name="T3" fmla="*/ 1 h 13"/>
                  <a:gd name="T4" fmla="*/ 5 w 45"/>
                  <a:gd name="T5" fmla="*/ 8 h 13"/>
                  <a:gd name="T6" fmla="*/ 42 w 45"/>
                  <a:gd name="T7" fmla="*/ 10 h 13"/>
                  <a:gd name="T8" fmla="*/ 42 w 45"/>
                  <a:gd name="T9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3">
                    <a:moveTo>
                      <a:pt x="42" y="4"/>
                    </a:moveTo>
                    <a:cubicBezTo>
                      <a:pt x="31" y="1"/>
                      <a:pt x="18" y="2"/>
                      <a:pt x="7" y="1"/>
                    </a:cubicBezTo>
                    <a:cubicBezTo>
                      <a:pt x="2" y="0"/>
                      <a:pt x="0" y="7"/>
                      <a:pt x="5" y="8"/>
                    </a:cubicBezTo>
                    <a:cubicBezTo>
                      <a:pt x="16" y="11"/>
                      <a:pt x="30" y="13"/>
                      <a:pt x="42" y="10"/>
                    </a:cubicBezTo>
                    <a:cubicBezTo>
                      <a:pt x="45" y="9"/>
                      <a:pt x="45" y="5"/>
                      <a:pt x="42" y="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4" name="Freeform 19"/>
              <p:cNvSpPr/>
              <p:nvPr/>
            </p:nvSpPr>
            <p:spPr bwMode="auto">
              <a:xfrm>
                <a:off x="2561" y="1069"/>
                <a:ext cx="83" cy="22"/>
              </a:xfrm>
              <a:custGeom>
                <a:avLst/>
                <a:gdLst>
                  <a:gd name="T0" fmla="*/ 31 w 35"/>
                  <a:gd name="T1" fmla="*/ 0 h 9"/>
                  <a:gd name="T2" fmla="*/ 4 w 35"/>
                  <a:gd name="T3" fmla="*/ 3 h 9"/>
                  <a:gd name="T4" fmla="*/ 4 w 35"/>
                  <a:gd name="T5" fmla="*/ 9 h 9"/>
                  <a:gd name="T6" fmla="*/ 31 w 35"/>
                  <a:gd name="T7" fmla="*/ 6 h 9"/>
                  <a:gd name="T8" fmla="*/ 31 w 35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9">
                    <a:moveTo>
                      <a:pt x="31" y="0"/>
                    </a:moveTo>
                    <a:cubicBezTo>
                      <a:pt x="22" y="0"/>
                      <a:pt x="13" y="2"/>
                      <a:pt x="4" y="3"/>
                    </a:cubicBezTo>
                    <a:cubicBezTo>
                      <a:pt x="0" y="3"/>
                      <a:pt x="0" y="8"/>
                      <a:pt x="4" y="9"/>
                    </a:cubicBezTo>
                    <a:cubicBezTo>
                      <a:pt x="13" y="9"/>
                      <a:pt x="22" y="7"/>
                      <a:pt x="31" y="6"/>
                    </a:cubicBezTo>
                    <a:cubicBezTo>
                      <a:pt x="35" y="6"/>
                      <a:pt x="35" y="0"/>
                      <a:pt x="3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5" name="Freeform 20"/>
              <p:cNvSpPr/>
              <p:nvPr/>
            </p:nvSpPr>
            <p:spPr bwMode="auto">
              <a:xfrm>
                <a:off x="2717" y="1065"/>
                <a:ext cx="71" cy="14"/>
              </a:xfrm>
              <a:custGeom>
                <a:avLst/>
                <a:gdLst>
                  <a:gd name="T0" fmla="*/ 27 w 30"/>
                  <a:gd name="T1" fmla="*/ 0 h 6"/>
                  <a:gd name="T2" fmla="*/ 3 w 30"/>
                  <a:gd name="T3" fmla="*/ 0 h 6"/>
                  <a:gd name="T4" fmla="*/ 3 w 30"/>
                  <a:gd name="T5" fmla="*/ 5 h 6"/>
                  <a:gd name="T6" fmla="*/ 27 w 30"/>
                  <a:gd name="T7" fmla="*/ 5 h 6"/>
                  <a:gd name="T8" fmla="*/ 27 w 30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6">
                    <a:moveTo>
                      <a:pt x="27" y="0"/>
                    </a:moveTo>
                    <a:cubicBezTo>
                      <a:pt x="19" y="0"/>
                      <a:pt x="11" y="0"/>
                      <a:pt x="3" y="0"/>
                    </a:cubicBezTo>
                    <a:cubicBezTo>
                      <a:pt x="0" y="1"/>
                      <a:pt x="0" y="5"/>
                      <a:pt x="3" y="5"/>
                    </a:cubicBezTo>
                    <a:cubicBezTo>
                      <a:pt x="11" y="5"/>
                      <a:pt x="19" y="6"/>
                      <a:pt x="27" y="5"/>
                    </a:cubicBezTo>
                    <a:cubicBezTo>
                      <a:pt x="30" y="5"/>
                      <a:pt x="30" y="1"/>
                      <a:pt x="27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Freeform 21"/>
              <p:cNvSpPr/>
              <p:nvPr/>
            </p:nvSpPr>
            <p:spPr bwMode="auto">
              <a:xfrm>
                <a:off x="2857" y="1055"/>
                <a:ext cx="80" cy="19"/>
              </a:xfrm>
              <a:custGeom>
                <a:avLst/>
                <a:gdLst>
                  <a:gd name="T0" fmla="*/ 31 w 34"/>
                  <a:gd name="T1" fmla="*/ 1 h 8"/>
                  <a:gd name="T2" fmla="*/ 18 w 34"/>
                  <a:gd name="T3" fmla="*/ 1 h 8"/>
                  <a:gd name="T4" fmla="*/ 3 w 34"/>
                  <a:gd name="T5" fmla="*/ 2 h 8"/>
                  <a:gd name="T6" fmla="*/ 3 w 34"/>
                  <a:gd name="T7" fmla="*/ 6 h 8"/>
                  <a:gd name="T8" fmla="*/ 17 w 34"/>
                  <a:gd name="T9" fmla="*/ 7 h 8"/>
                  <a:gd name="T10" fmla="*/ 31 w 34"/>
                  <a:gd name="T11" fmla="*/ 7 h 8"/>
                  <a:gd name="T12" fmla="*/ 31 w 34"/>
                  <a:gd name="T13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8">
                    <a:moveTo>
                      <a:pt x="31" y="1"/>
                    </a:moveTo>
                    <a:cubicBezTo>
                      <a:pt x="27" y="0"/>
                      <a:pt x="23" y="1"/>
                      <a:pt x="18" y="1"/>
                    </a:cubicBezTo>
                    <a:cubicBezTo>
                      <a:pt x="13" y="1"/>
                      <a:pt x="8" y="2"/>
                      <a:pt x="3" y="2"/>
                    </a:cubicBezTo>
                    <a:cubicBezTo>
                      <a:pt x="0" y="2"/>
                      <a:pt x="0" y="6"/>
                      <a:pt x="3" y="6"/>
                    </a:cubicBezTo>
                    <a:cubicBezTo>
                      <a:pt x="8" y="7"/>
                      <a:pt x="12" y="7"/>
                      <a:pt x="17" y="7"/>
                    </a:cubicBezTo>
                    <a:cubicBezTo>
                      <a:pt x="21" y="7"/>
                      <a:pt x="26" y="8"/>
                      <a:pt x="31" y="7"/>
                    </a:cubicBezTo>
                    <a:cubicBezTo>
                      <a:pt x="34" y="6"/>
                      <a:pt x="34" y="2"/>
                      <a:pt x="31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Freeform 22"/>
              <p:cNvSpPr/>
              <p:nvPr/>
            </p:nvSpPr>
            <p:spPr bwMode="auto">
              <a:xfrm>
                <a:off x="2989" y="1043"/>
                <a:ext cx="71" cy="22"/>
              </a:xfrm>
              <a:custGeom>
                <a:avLst/>
                <a:gdLst>
                  <a:gd name="T0" fmla="*/ 27 w 30"/>
                  <a:gd name="T1" fmla="*/ 1 h 9"/>
                  <a:gd name="T2" fmla="*/ 4 w 30"/>
                  <a:gd name="T3" fmla="*/ 1 h 9"/>
                  <a:gd name="T4" fmla="*/ 4 w 30"/>
                  <a:gd name="T5" fmla="*/ 7 h 9"/>
                  <a:gd name="T6" fmla="*/ 27 w 30"/>
                  <a:gd name="T7" fmla="*/ 7 h 9"/>
                  <a:gd name="T8" fmla="*/ 27 w 30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9">
                    <a:moveTo>
                      <a:pt x="27" y="1"/>
                    </a:moveTo>
                    <a:cubicBezTo>
                      <a:pt x="19" y="0"/>
                      <a:pt x="12" y="1"/>
                      <a:pt x="4" y="1"/>
                    </a:cubicBezTo>
                    <a:cubicBezTo>
                      <a:pt x="0" y="1"/>
                      <a:pt x="0" y="7"/>
                      <a:pt x="4" y="7"/>
                    </a:cubicBezTo>
                    <a:cubicBezTo>
                      <a:pt x="12" y="8"/>
                      <a:pt x="19" y="9"/>
                      <a:pt x="27" y="7"/>
                    </a:cubicBezTo>
                    <a:cubicBezTo>
                      <a:pt x="30" y="7"/>
                      <a:pt x="30" y="2"/>
                      <a:pt x="27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Freeform 23"/>
              <p:cNvSpPr/>
              <p:nvPr/>
            </p:nvSpPr>
            <p:spPr bwMode="auto">
              <a:xfrm>
                <a:off x="3124" y="1041"/>
                <a:ext cx="81" cy="24"/>
              </a:xfrm>
              <a:custGeom>
                <a:avLst/>
                <a:gdLst>
                  <a:gd name="T0" fmla="*/ 32 w 34"/>
                  <a:gd name="T1" fmla="*/ 3 h 10"/>
                  <a:gd name="T2" fmla="*/ 4 w 34"/>
                  <a:gd name="T3" fmla="*/ 0 h 10"/>
                  <a:gd name="T4" fmla="*/ 4 w 34"/>
                  <a:gd name="T5" fmla="*/ 6 h 10"/>
                  <a:gd name="T6" fmla="*/ 32 w 34"/>
                  <a:gd name="T7" fmla="*/ 8 h 10"/>
                  <a:gd name="T8" fmla="*/ 32 w 34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10">
                    <a:moveTo>
                      <a:pt x="32" y="3"/>
                    </a:moveTo>
                    <a:cubicBezTo>
                      <a:pt x="23" y="1"/>
                      <a:pt x="13" y="0"/>
                      <a:pt x="4" y="0"/>
                    </a:cubicBezTo>
                    <a:cubicBezTo>
                      <a:pt x="0" y="0"/>
                      <a:pt x="0" y="5"/>
                      <a:pt x="4" y="6"/>
                    </a:cubicBezTo>
                    <a:cubicBezTo>
                      <a:pt x="13" y="6"/>
                      <a:pt x="22" y="10"/>
                      <a:pt x="32" y="8"/>
                    </a:cubicBezTo>
                    <a:cubicBezTo>
                      <a:pt x="34" y="7"/>
                      <a:pt x="34" y="3"/>
                      <a:pt x="32" y="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Freeform 24"/>
              <p:cNvSpPr/>
              <p:nvPr/>
            </p:nvSpPr>
            <p:spPr bwMode="auto">
              <a:xfrm>
                <a:off x="3259" y="1029"/>
                <a:ext cx="88" cy="26"/>
              </a:xfrm>
              <a:custGeom>
                <a:avLst/>
                <a:gdLst>
                  <a:gd name="T0" fmla="*/ 34 w 37"/>
                  <a:gd name="T1" fmla="*/ 2 h 11"/>
                  <a:gd name="T2" fmla="*/ 4 w 37"/>
                  <a:gd name="T3" fmla="*/ 2 h 11"/>
                  <a:gd name="T4" fmla="*/ 4 w 37"/>
                  <a:gd name="T5" fmla="*/ 9 h 11"/>
                  <a:gd name="T6" fmla="*/ 34 w 37"/>
                  <a:gd name="T7" fmla="*/ 8 h 11"/>
                  <a:gd name="T8" fmla="*/ 34 w 37"/>
                  <a:gd name="T9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1">
                    <a:moveTo>
                      <a:pt x="34" y="2"/>
                    </a:moveTo>
                    <a:cubicBezTo>
                      <a:pt x="25" y="0"/>
                      <a:pt x="14" y="2"/>
                      <a:pt x="4" y="2"/>
                    </a:cubicBezTo>
                    <a:cubicBezTo>
                      <a:pt x="0" y="2"/>
                      <a:pt x="0" y="8"/>
                      <a:pt x="4" y="9"/>
                    </a:cubicBezTo>
                    <a:cubicBezTo>
                      <a:pt x="14" y="9"/>
                      <a:pt x="25" y="11"/>
                      <a:pt x="34" y="8"/>
                    </a:cubicBezTo>
                    <a:cubicBezTo>
                      <a:pt x="37" y="8"/>
                      <a:pt x="37" y="3"/>
                      <a:pt x="34" y="2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Freeform 25"/>
              <p:cNvSpPr/>
              <p:nvPr/>
            </p:nvSpPr>
            <p:spPr bwMode="auto">
              <a:xfrm>
                <a:off x="3418" y="1046"/>
                <a:ext cx="71" cy="16"/>
              </a:xfrm>
              <a:custGeom>
                <a:avLst/>
                <a:gdLst>
                  <a:gd name="T0" fmla="*/ 26 w 30"/>
                  <a:gd name="T1" fmla="*/ 0 h 7"/>
                  <a:gd name="T2" fmla="*/ 4 w 30"/>
                  <a:gd name="T3" fmla="*/ 1 h 7"/>
                  <a:gd name="T4" fmla="*/ 4 w 30"/>
                  <a:gd name="T5" fmla="*/ 6 h 7"/>
                  <a:gd name="T6" fmla="*/ 26 w 30"/>
                  <a:gd name="T7" fmla="*/ 6 h 7"/>
                  <a:gd name="T8" fmla="*/ 26 w 30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7">
                    <a:moveTo>
                      <a:pt x="26" y="0"/>
                    </a:moveTo>
                    <a:cubicBezTo>
                      <a:pt x="18" y="0"/>
                      <a:pt x="11" y="0"/>
                      <a:pt x="4" y="1"/>
                    </a:cubicBezTo>
                    <a:cubicBezTo>
                      <a:pt x="0" y="1"/>
                      <a:pt x="0" y="6"/>
                      <a:pt x="4" y="6"/>
                    </a:cubicBezTo>
                    <a:cubicBezTo>
                      <a:pt x="11" y="6"/>
                      <a:pt x="18" y="7"/>
                      <a:pt x="26" y="6"/>
                    </a:cubicBezTo>
                    <a:cubicBezTo>
                      <a:pt x="30" y="6"/>
                      <a:pt x="30" y="1"/>
                      <a:pt x="26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1" name="Freeform 26"/>
              <p:cNvSpPr/>
              <p:nvPr/>
            </p:nvSpPr>
            <p:spPr bwMode="auto">
              <a:xfrm>
                <a:off x="3574" y="1034"/>
                <a:ext cx="90" cy="24"/>
              </a:xfrm>
              <a:custGeom>
                <a:avLst/>
                <a:gdLst>
                  <a:gd name="T0" fmla="*/ 34 w 38"/>
                  <a:gd name="T1" fmla="*/ 3 h 10"/>
                  <a:gd name="T2" fmla="*/ 5 w 38"/>
                  <a:gd name="T3" fmla="*/ 0 h 10"/>
                  <a:gd name="T4" fmla="*/ 4 w 38"/>
                  <a:gd name="T5" fmla="*/ 6 h 10"/>
                  <a:gd name="T6" fmla="*/ 34 w 38"/>
                  <a:gd name="T7" fmla="*/ 8 h 10"/>
                  <a:gd name="T8" fmla="*/ 34 w 38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0">
                    <a:moveTo>
                      <a:pt x="34" y="3"/>
                    </a:moveTo>
                    <a:cubicBezTo>
                      <a:pt x="25" y="2"/>
                      <a:pt x="15" y="2"/>
                      <a:pt x="5" y="0"/>
                    </a:cubicBezTo>
                    <a:cubicBezTo>
                      <a:pt x="1" y="0"/>
                      <a:pt x="0" y="5"/>
                      <a:pt x="4" y="6"/>
                    </a:cubicBezTo>
                    <a:cubicBezTo>
                      <a:pt x="14" y="9"/>
                      <a:pt x="24" y="10"/>
                      <a:pt x="34" y="8"/>
                    </a:cubicBezTo>
                    <a:cubicBezTo>
                      <a:pt x="38" y="8"/>
                      <a:pt x="38" y="3"/>
                      <a:pt x="34" y="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Freeform 27"/>
              <p:cNvSpPr/>
              <p:nvPr/>
            </p:nvSpPr>
            <p:spPr bwMode="auto">
              <a:xfrm>
                <a:off x="3738" y="1031"/>
                <a:ext cx="90" cy="24"/>
              </a:xfrm>
              <a:custGeom>
                <a:avLst/>
                <a:gdLst>
                  <a:gd name="T0" fmla="*/ 35 w 38"/>
                  <a:gd name="T1" fmla="*/ 2 h 10"/>
                  <a:gd name="T2" fmla="*/ 4 w 38"/>
                  <a:gd name="T3" fmla="*/ 4 h 10"/>
                  <a:gd name="T4" fmla="*/ 6 w 38"/>
                  <a:gd name="T5" fmla="*/ 10 h 10"/>
                  <a:gd name="T6" fmla="*/ 35 w 38"/>
                  <a:gd name="T7" fmla="*/ 7 h 10"/>
                  <a:gd name="T8" fmla="*/ 35 w 38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0">
                    <a:moveTo>
                      <a:pt x="35" y="2"/>
                    </a:moveTo>
                    <a:cubicBezTo>
                      <a:pt x="25" y="0"/>
                      <a:pt x="14" y="1"/>
                      <a:pt x="4" y="4"/>
                    </a:cubicBezTo>
                    <a:cubicBezTo>
                      <a:pt x="0" y="5"/>
                      <a:pt x="2" y="10"/>
                      <a:pt x="6" y="10"/>
                    </a:cubicBezTo>
                    <a:cubicBezTo>
                      <a:pt x="15" y="8"/>
                      <a:pt x="25" y="8"/>
                      <a:pt x="35" y="7"/>
                    </a:cubicBezTo>
                    <a:cubicBezTo>
                      <a:pt x="38" y="7"/>
                      <a:pt x="38" y="2"/>
                      <a:pt x="35" y="2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Freeform 28"/>
              <p:cNvSpPr/>
              <p:nvPr/>
            </p:nvSpPr>
            <p:spPr bwMode="auto">
              <a:xfrm>
                <a:off x="3904" y="1039"/>
                <a:ext cx="85" cy="19"/>
              </a:xfrm>
              <a:custGeom>
                <a:avLst/>
                <a:gdLst>
                  <a:gd name="T0" fmla="*/ 31 w 36"/>
                  <a:gd name="T1" fmla="*/ 1 h 8"/>
                  <a:gd name="T2" fmla="*/ 4 w 36"/>
                  <a:gd name="T3" fmla="*/ 1 h 8"/>
                  <a:gd name="T4" fmla="*/ 4 w 36"/>
                  <a:gd name="T5" fmla="*/ 7 h 8"/>
                  <a:gd name="T6" fmla="*/ 31 w 36"/>
                  <a:gd name="T7" fmla="*/ 7 h 8"/>
                  <a:gd name="T8" fmla="*/ 31 w 36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8">
                    <a:moveTo>
                      <a:pt x="31" y="1"/>
                    </a:moveTo>
                    <a:cubicBezTo>
                      <a:pt x="22" y="0"/>
                      <a:pt x="13" y="0"/>
                      <a:pt x="4" y="1"/>
                    </a:cubicBezTo>
                    <a:cubicBezTo>
                      <a:pt x="0" y="1"/>
                      <a:pt x="0" y="7"/>
                      <a:pt x="4" y="7"/>
                    </a:cubicBezTo>
                    <a:cubicBezTo>
                      <a:pt x="13" y="8"/>
                      <a:pt x="22" y="8"/>
                      <a:pt x="31" y="7"/>
                    </a:cubicBezTo>
                    <a:cubicBezTo>
                      <a:pt x="36" y="7"/>
                      <a:pt x="36" y="1"/>
                      <a:pt x="31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4" name="Freeform 29"/>
              <p:cNvSpPr/>
              <p:nvPr/>
            </p:nvSpPr>
            <p:spPr bwMode="auto">
              <a:xfrm>
                <a:off x="4074" y="1031"/>
                <a:ext cx="83" cy="24"/>
              </a:xfrm>
              <a:custGeom>
                <a:avLst/>
                <a:gdLst>
                  <a:gd name="T0" fmla="*/ 30 w 35"/>
                  <a:gd name="T1" fmla="*/ 2 h 10"/>
                  <a:gd name="T2" fmla="*/ 5 w 35"/>
                  <a:gd name="T3" fmla="*/ 1 h 10"/>
                  <a:gd name="T4" fmla="*/ 3 w 35"/>
                  <a:gd name="T5" fmla="*/ 7 h 10"/>
                  <a:gd name="T6" fmla="*/ 32 w 35"/>
                  <a:gd name="T7" fmla="*/ 7 h 10"/>
                  <a:gd name="T8" fmla="*/ 30 w 35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10">
                    <a:moveTo>
                      <a:pt x="30" y="2"/>
                    </a:moveTo>
                    <a:cubicBezTo>
                      <a:pt x="22" y="3"/>
                      <a:pt x="13" y="4"/>
                      <a:pt x="5" y="1"/>
                    </a:cubicBezTo>
                    <a:cubicBezTo>
                      <a:pt x="1" y="0"/>
                      <a:pt x="0" y="6"/>
                      <a:pt x="3" y="7"/>
                    </a:cubicBezTo>
                    <a:cubicBezTo>
                      <a:pt x="12" y="10"/>
                      <a:pt x="22" y="10"/>
                      <a:pt x="32" y="7"/>
                    </a:cubicBezTo>
                    <a:cubicBezTo>
                      <a:pt x="35" y="6"/>
                      <a:pt x="34" y="1"/>
                      <a:pt x="30" y="2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5" name="Freeform 30"/>
              <p:cNvSpPr/>
              <p:nvPr/>
            </p:nvSpPr>
            <p:spPr bwMode="auto">
              <a:xfrm>
                <a:off x="4209" y="1039"/>
                <a:ext cx="90" cy="23"/>
              </a:xfrm>
              <a:custGeom>
                <a:avLst/>
                <a:gdLst>
                  <a:gd name="T0" fmla="*/ 33 w 38"/>
                  <a:gd name="T1" fmla="*/ 0 h 10"/>
                  <a:gd name="T2" fmla="*/ 3 w 38"/>
                  <a:gd name="T3" fmla="*/ 4 h 10"/>
                  <a:gd name="T4" fmla="*/ 5 w 38"/>
                  <a:gd name="T5" fmla="*/ 9 h 10"/>
                  <a:gd name="T6" fmla="*/ 33 w 38"/>
                  <a:gd name="T7" fmla="*/ 7 h 10"/>
                  <a:gd name="T8" fmla="*/ 33 w 38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0">
                    <a:moveTo>
                      <a:pt x="33" y="0"/>
                    </a:moveTo>
                    <a:cubicBezTo>
                      <a:pt x="23" y="1"/>
                      <a:pt x="13" y="1"/>
                      <a:pt x="3" y="4"/>
                    </a:cubicBezTo>
                    <a:cubicBezTo>
                      <a:pt x="0" y="4"/>
                      <a:pt x="1" y="10"/>
                      <a:pt x="5" y="9"/>
                    </a:cubicBezTo>
                    <a:cubicBezTo>
                      <a:pt x="14" y="7"/>
                      <a:pt x="24" y="7"/>
                      <a:pt x="33" y="7"/>
                    </a:cubicBezTo>
                    <a:cubicBezTo>
                      <a:pt x="38" y="7"/>
                      <a:pt x="38" y="0"/>
                      <a:pt x="3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6" name="Freeform 31"/>
              <p:cNvSpPr/>
              <p:nvPr/>
            </p:nvSpPr>
            <p:spPr bwMode="auto">
              <a:xfrm>
                <a:off x="4373" y="1034"/>
                <a:ext cx="78" cy="28"/>
              </a:xfrm>
              <a:custGeom>
                <a:avLst/>
                <a:gdLst>
                  <a:gd name="T0" fmla="*/ 28 w 33"/>
                  <a:gd name="T1" fmla="*/ 1 h 12"/>
                  <a:gd name="T2" fmla="*/ 4 w 33"/>
                  <a:gd name="T3" fmla="*/ 5 h 12"/>
                  <a:gd name="T4" fmla="*/ 4 w 33"/>
                  <a:gd name="T5" fmla="*/ 12 h 12"/>
                  <a:gd name="T6" fmla="*/ 30 w 33"/>
                  <a:gd name="T7" fmla="*/ 6 h 12"/>
                  <a:gd name="T8" fmla="*/ 28 w 33"/>
                  <a:gd name="T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2">
                    <a:moveTo>
                      <a:pt x="28" y="1"/>
                    </a:moveTo>
                    <a:cubicBezTo>
                      <a:pt x="20" y="2"/>
                      <a:pt x="12" y="5"/>
                      <a:pt x="4" y="5"/>
                    </a:cubicBezTo>
                    <a:cubicBezTo>
                      <a:pt x="0" y="5"/>
                      <a:pt x="0" y="12"/>
                      <a:pt x="4" y="12"/>
                    </a:cubicBezTo>
                    <a:cubicBezTo>
                      <a:pt x="13" y="11"/>
                      <a:pt x="21" y="9"/>
                      <a:pt x="30" y="6"/>
                    </a:cubicBezTo>
                    <a:cubicBezTo>
                      <a:pt x="33" y="5"/>
                      <a:pt x="31" y="0"/>
                      <a:pt x="28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7" name="Freeform 32"/>
              <p:cNvSpPr/>
              <p:nvPr/>
            </p:nvSpPr>
            <p:spPr bwMode="auto">
              <a:xfrm>
                <a:off x="4512" y="1029"/>
                <a:ext cx="95" cy="24"/>
              </a:xfrm>
              <a:custGeom>
                <a:avLst/>
                <a:gdLst>
                  <a:gd name="T0" fmla="*/ 37 w 40"/>
                  <a:gd name="T1" fmla="*/ 0 h 10"/>
                  <a:gd name="T2" fmla="*/ 5 w 40"/>
                  <a:gd name="T3" fmla="*/ 0 h 10"/>
                  <a:gd name="T4" fmla="*/ 5 w 40"/>
                  <a:gd name="T5" fmla="*/ 6 h 10"/>
                  <a:gd name="T6" fmla="*/ 38 w 40"/>
                  <a:gd name="T7" fmla="*/ 5 h 10"/>
                  <a:gd name="T8" fmla="*/ 37 w 40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0">
                    <a:moveTo>
                      <a:pt x="37" y="0"/>
                    </a:moveTo>
                    <a:cubicBezTo>
                      <a:pt x="26" y="0"/>
                      <a:pt x="15" y="0"/>
                      <a:pt x="5" y="0"/>
                    </a:cubicBezTo>
                    <a:cubicBezTo>
                      <a:pt x="0" y="0"/>
                      <a:pt x="0" y="6"/>
                      <a:pt x="5" y="6"/>
                    </a:cubicBezTo>
                    <a:cubicBezTo>
                      <a:pt x="15" y="6"/>
                      <a:pt x="28" y="10"/>
                      <a:pt x="38" y="5"/>
                    </a:cubicBezTo>
                    <a:cubicBezTo>
                      <a:pt x="40" y="4"/>
                      <a:pt x="39" y="0"/>
                      <a:pt x="37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8" name="Freeform 33"/>
              <p:cNvSpPr/>
              <p:nvPr/>
            </p:nvSpPr>
            <p:spPr bwMode="auto">
              <a:xfrm>
                <a:off x="4652" y="1029"/>
                <a:ext cx="102" cy="26"/>
              </a:xfrm>
              <a:custGeom>
                <a:avLst/>
                <a:gdLst>
                  <a:gd name="T0" fmla="*/ 40 w 43"/>
                  <a:gd name="T1" fmla="*/ 3 h 11"/>
                  <a:gd name="T2" fmla="*/ 4 w 43"/>
                  <a:gd name="T3" fmla="*/ 5 h 11"/>
                  <a:gd name="T4" fmla="*/ 6 w 43"/>
                  <a:gd name="T5" fmla="*/ 11 h 11"/>
                  <a:gd name="T6" fmla="*/ 40 w 43"/>
                  <a:gd name="T7" fmla="*/ 8 h 11"/>
                  <a:gd name="T8" fmla="*/ 40 w 43"/>
                  <a:gd name="T9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1">
                    <a:moveTo>
                      <a:pt x="40" y="3"/>
                    </a:moveTo>
                    <a:cubicBezTo>
                      <a:pt x="28" y="0"/>
                      <a:pt x="16" y="2"/>
                      <a:pt x="4" y="5"/>
                    </a:cubicBezTo>
                    <a:cubicBezTo>
                      <a:pt x="0" y="6"/>
                      <a:pt x="2" y="11"/>
                      <a:pt x="6" y="11"/>
                    </a:cubicBezTo>
                    <a:cubicBezTo>
                      <a:pt x="17" y="9"/>
                      <a:pt x="29" y="10"/>
                      <a:pt x="40" y="8"/>
                    </a:cubicBezTo>
                    <a:cubicBezTo>
                      <a:pt x="43" y="7"/>
                      <a:pt x="43" y="3"/>
                      <a:pt x="40" y="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9" name="Freeform 34"/>
              <p:cNvSpPr/>
              <p:nvPr/>
            </p:nvSpPr>
            <p:spPr bwMode="auto">
              <a:xfrm>
                <a:off x="4789" y="984"/>
                <a:ext cx="55" cy="74"/>
              </a:xfrm>
              <a:custGeom>
                <a:avLst/>
                <a:gdLst>
                  <a:gd name="T0" fmla="*/ 22 w 23"/>
                  <a:gd name="T1" fmla="*/ 25 h 31"/>
                  <a:gd name="T2" fmla="*/ 5 w 23"/>
                  <a:gd name="T3" fmla="*/ 2 h 31"/>
                  <a:gd name="T4" fmla="*/ 1 w 23"/>
                  <a:gd name="T5" fmla="*/ 6 h 31"/>
                  <a:gd name="T6" fmla="*/ 12 w 23"/>
                  <a:gd name="T7" fmla="*/ 23 h 31"/>
                  <a:gd name="T8" fmla="*/ 6 w 23"/>
                  <a:gd name="T9" fmla="*/ 24 h 31"/>
                  <a:gd name="T10" fmla="*/ 6 w 23"/>
                  <a:gd name="T11" fmla="*/ 30 h 31"/>
                  <a:gd name="T12" fmla="*/ 19 w 23"/>
                  <a:gd name="T13" fmla="*/ 30 h 31"/>
                  <a:gd name="T14" fmla="*/ 22 w 23"/>
                  <a:gd name="T15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31">
                    <a:moveTo>
                      <a:pt x="22" y="25"/>
                    </a:moveTo>
                    <a:cubicBezTo>
                      <a:pt x="17" y="17"/>
                      <a:pt x="13" y="8"/>
                      <a:pt x="5" y="2"/>
                    </a:cubicBezTo>
                    <a:cubicBezTo>
                      <a:pt x="3" y="0"/>
                      <a:pt x="0" y="4"/>
                      <a:pt x="1" y="6"/>
                    </a:cubicBezTo>
                    <a:cubicBezTo>
                      <a:pt x="5" y="12"/>
                      <a:pt x="9" y="18"/>
                      <a:pt x="12" y="23"/>
                    </a:cubicBezTo>
                    <a:cubicBezTo>
                      <a:pt x="10" y="24"/>
                      <a:pt x="8" y="24"/>
                      <a:pt x="6" y="24"/>
                    </a:cubicBezTo>
                    <a:cubicBezTo>
                      <a:pt x="2" y="24"/>
                      <a:pt x="2" y="30"/>
                      <a:pt x="6" y="30"/>
                    </a:cubicBezTo>
                    <a:cubicBezTo>
                      <a:pt x="10" y="30"/>
                      <a:pt x="15" y="30"/>
                      <a:pt x="19" y="30"/>
                    </a:cubicBezTo>
                    <a:cubicBezTo>
                      <a:pt x="21" y="31"/>
                      <a:pt x="23" y="27"/>
                      <a:pt x="22" y="2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0" name="Freeform 35"/>
              <p:cNvSpPr/>
              <p:nvPr/>
            </p:nvSpPr>
            <p:spPr bwMode="auto">
              <a:xfrm>
                <a:off x="4733" y="867"/>
                <a:ext cx="52" cy="72"/>
              </a:xfrm>
              <a:custGeom>
                <a:avLst/>
                <a:gdLst>
                  <a:gd name="T0" fmla="*/ 20 w 22"/>
                  <a:gd name="T1" fmla="*/ 25 h 30"/>
                  <a:gd name="T2" fmla="*/ 5 w 22"/>
                  <a:gd name="T3" fmla="*/ 3 h 30"/>
                  <a:gd name="T4" fmla="*/ 1 w 22"/>
                  <a:gd name="T5" fmla="*/ 5 h 30"/>
                  <a:gd name="T6" fmla="*/ 16 w 22"/>
                  <a:gd name="T7" fmla="*/ 28 h 30"/>
                  <a:gd name="T8" fmla="*/ 20 w 22"/>
                  <a:gd name="T9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0">
                    <a:moveTo>
                      <a:pt x="20" y="25"/>
                    </a:moveTo>
                    <a:cubicBezTo>
                      <a:pt x="14" y="18"/>
                      <a:pt x="10" y="10"/>
                      <a:pt x="5" y="3"/>
                    </a:cubicBezTo>
                    <a:cubicBezTo>
                      <a:pt x="4" y="0"/>
                      <a:pt x="0" y="2"/>
                      <a:pt x="1" y="5"/>
                    </a:cubicBezTo>
                    <a:cubicBezTo>
                      <a:pt x="2" y="13"/>
                      <a:pt x="10" y="22"/>
                      <a:pt x="16" y="28"/>
                    </a:cubicBezTo>
                    <a:cubicBezTo>
                      <a:pt x="19" y="30"/>
                      <a:pt x="22" y="27"/>
                      <a:pt x="20" y="2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1" name="Freeform 36"/>
              <p:cNvSpPr/>
              <p:nvPr/>
            </p:nvSpPr>
            <p:spPr bwMode="auto">
              <a:xfrm>
                <a:off x="4676" y="753"/>
                <a:ext cx="49" cy="81"/>
              </a:xfrm>
              <a:custGeom>
                <a:avLst/>
                <a:gdLst>
                  <a:gd name="T0" fmla="*/ 20 w 21"/>
                  <a:gd name="T1" fmla="*/ 29 h 34"/>
                  <a:gd name="T2" fmla="*/ 13 w 21"/>
                  <a:gd name="T3" fmla="*/ 14 h 34"/>
                  <a:gd name="T4" fmla="*/ 4 w 21"/>
                  <a:gd name="T5" fmla="*/ 1 h 34"/>
                  <a:gd name="T6" fmla="*/ 0 w 21"/>
                  <a:gd name="T7" fmla="*/ 2 h 34"/>
                  <a:gd name="T8" fmla="*/ 6 w 21"/>
                  <a:gd name="T9" fmla="*/ 16 h 34"/>
                  <a:gd name="T10" fmla="*/ 15 w 21"/>
                  <a:gd name="T11" fmla="*/ 31 h 34"/>
                  <a:gd name="T12" fmla="*/ 20 w 21"/>
                  <a:gd name="T13" fmla="*/ 2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34">
                    <a:moveTo>
                      <a:pt x="20" y="29"/>
                    </a:moveTo>
                    <a:cubicBezTo>
                      <a:pt x="18" y="24"/>
                      <a:pt x="15" y="19"/>
                      <a:pt x="13" y="14"/>
                    </a:cubicBezTo>
                    <a:cubicBezTo>
                      <a:pt x="10" y="10"/>
                      <a:pt x="8" y="5"/>
                      <a:pt x="4" y="1"/>
                    </a:cubicBezTo>
                    <a:cubicBezTo>
                      <a:pt x="3" y="0"/>
                      <a:pt x="0" y="0"/>
                      <a:pt x="0" y="2"/>
                    </a:cubicBezTo>
                    <a:cubicBezTo>
                      <a:pt x="1" y="8"/>
                      <a:pt x="3" y="12"/>
                      <a:pt x="6" y="16"/>
                    </a:cubicBezTo>
                    <a:cubicBezTo>
                      <a:pt x="9" y="21"/>
                      <a:pt x="12" y="26"/>
                      <a:pt x="15" y="31"/>
                    </a:cubicBezTo>
                    <a:cubicBezTo>
                      <a:pt x="16" y="34"/>
                      <a:pt x="21" y="32"/>
                      <a:pt x="20" y="2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2" name="Freeform 37"/>
              <p:cNvSpPr/>
              <p:nvPr/>
            </p:nvSpPr>
            <p:spPr bwMode="auto">
              <a:xfrm>
                <a:off x="4650" y="603"/>
                <a:ext cx="68" cy="102"/>
              </a:xfrm>
              <a:custGeom>
                <a:avLst/>
                <a:gdLst>
                  <a:gd name="T0" fmla="*/ 25 w 29"/>
                  <a:gd name="T1" fmla="*/ 1 h 43"/>
                  <a:gd name="T2" fmla="*/ 4 w 29"/>
                  <a:gd name="T3" fmla="*/ 20 h 43"/>
                  <a:gd name="T4" fmla="*/ 10 w 29"/>
                  <a:gd name="T5" fmla="*/ 42 h 43"/>
                  <a:gd name="T6" fmla="*/ 13 w 29"/>
                  <a:gd name="T7" fmla="*/ 40 h 43"/>
                  <a:gd name="T8" fmla="*/ 28 w 29"/>
                  <a:gd name="T9" fmla="*/ 5 h 43"/>
                  <a:gd name="T10" fmla="*/ 25 w 29"/>
                  <a:gd name="T11" fmla="*/ 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43">
                    <a:moveTo>
                      <a:pt x="25" y="1"/>
                    </a:moveTo>
                    <a:cubicBezTo>
                      <a:pt x="16" y="4"/>
                      <a:pt x="7" y="12"/>
                      <a:pt x="4" y="20"/>
                    </a:cubicBezTo>
                    <a:cubicBezTo>
                      <a:pt x="0" y="29"/>
                      <a:pt x="3" y="36"/>
                      <a:pt x="10" y="42"/>
                    </a:cubicBezTo>
                    <a:cubicBezTo>
                      <a:pt x="11" y="43"/>
                      <a:pt x="14" y="42"/>
                      <a:pt x="13" y="40"/>
                    </a:cubicBezTo>
                    <a:cubicBezTo>
                      <a:pt x="1" y="24"/>
                      <a:pt x="18" y="15"/>
                      <a:pt x="28" y="5"/>
                    </a:cubicBezTo>
                    <a:cubicBezTo>
                      <a:pt x="29" y="4"/>
                      <a:pt x="28" y="0"/>
                      <a:pt x="25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3" name="Freeform 38"/>
              <p:cNvSpPr/>
              <p:nvPr/>
            </p:nvSpPr>
            <p:spPr bwMode="auto">
              <a:xfrm>
                <a:off x="4718" y="484"/>
                <a:ext cx="52" cy="79"/>
              </a:xfrm>
              <a:custGeom>
                <a:avLst/>
                <a:gdLst>
                  <a:gd name="T0" fmla="*/ 17 w 22"/>
                  <a:gd name="T1" fmla="*/ 3 h 33"/>
                  <a:gd name="T2" fmla="*/ 2 w 22"/>
                  <a:gd name="T3" fmla="*/ 28 h 33"/>
                  <a:gd name="T4" fmla="*/ 6 w 22"/>
                  <a:gd name="T5" fmla="*/ 30 h 33"/>
                  <a:gd name="T6" fmla="*/ 21 w 22"/>
                  <a:gd name="T7" fmla="*/ 5 h 33"/>
                  <a:gd name="T8" fmla="*/ 17 w 22"/>
                  <a:gd name="T9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3">
                    <a:moveTo>
                      <a:pt x="17" y="3"/>
                    </a:moveTo>
                    <a:cubicBezTo>
                      <a:pt x="13" y="12"/>
                      <a:pt x="7" y="19"/>
                      <a:pt x="2" y="28"/>
                    </a:cubicBezTo>
                    <a:cubicBezTo>
                      <a:pt x="0" y="30"/>
                      <a:pt x="4" y="33"/>
                      <a:pt x="6" y="30"/>
                    </a:cubicBezTo>
                    <a:cubicBezTo>
                      <a:pt x="12" y="22"/>
                      <a:pt x="19" y="14"/>
                      <a:pt x="21" y="5"/>
                    </a:cubicBezTo>
                    <a:cubicBezTo>
                      <a:pt x="22" y="2"/>
                      <a:pt x="18" y="0"/>
                      <a:pt x="17" y="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4" name="Freeform 39"/>
              <p:cNvSpPr/>
              <p:nvPr/>
            </p:nvSpPr>
            <p:spPr bwMode="auto">
              <a:xfrm>
                <a:off x="4778" y="379"/>
                <a:ext cx="56" cy="69"/>
              </a:xfrm>
              <a:custGeom>
                <a:avLst/>
                <a:gdLst>
                  <a:gd name="T0" fmla="*/ 19 w 24"/>
                  <a:gd name="T1" fmla="*/ 2 h 29"/>
                  <a:gd name="T2" fmla="*/ 12 w 24"/>
                  <a:gd name="T3" fmla="*/ 15 h 29"/>
                  <a:gd name="T4" fmla="*/ 2 w 24"/>
                  <a:gd name="T5" fmla="*/ 24 h 29"/>
                  <a:gd name="T6" fmla="*/ 5 w 24"/>
                  <a:gd name="T7" fmla="*/ 28 h 29"/>
                  <a:gd name="T8" fmla="*/ 24 w 24"/>
                  <a:gd name="T9" fmla="*/ 4 h 29"/>
                  <a:gd name="T10" fmla="*/ 19 w 24"/>
                  <a:gd name="T11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9">
                    <a:moveTo>
                      <a:pt x="19" y="2"/>
                    </a:moveTo>
                    <a:cubicBezTo>
                      <a:pt x="16" y="6"/>
                      <a:pt x="15" y="11"/>
                      <a:pt x="12" y="15"/>
                    </a:cubicBezTo>
                    <a:cubicBezTo>
                      <a:pt x="9" y="18"/>
                      <a:pt x="6" y="21"/>
                      <a:pt x="2" y="24"/>
                    </a:cubicBezTo>
                    <a:cubicBezTo>
                      <a:pt x="0" y="26"/>
                      <a:pt x="3" y="29"/>
                      <a:pt x="5" y="28"/>
                    </a:cubicBezTo>
                    <a:cubicBezTo>
                      <a:pt x="14" y="23"/>
                      <a:pt x="24" y="14"/>
                      <a:pt x="24" y="4"/>
                    </a:cubicBezTo>
                    <a:cubicBezTo>
                      <a:pt x="24" y="1"/>
                      <a:pt x="20" y="0"/>
                      <a:pt x="19" y="2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5" name="Freeform 40"/>
              <p:cNvSpPr/>
              <p:nvPr/>
            </p:nvSpPr>
            <p:spPr bwMode="auto">
              <a:xfrm>
                <a:off x="3572" y="303"/>
                <a:ext cx="88" cy="22"/>
              </a:xfrm>
              <a:custGeom>
                <a:avLst/>
                <a:gdLst>
                  <a:gd name="T0" fmla="*/ 32 w 37"/>
                  <a:gd name="T1" fmla="*/ 1 h 9"/>
                  <a:gd name="T2" fmla="*/ 3 w 37"/>
                  <a:gd name="T3" fmla="*/ 3 h 9"/>
                  <a:gd name="T4" fmla="*/ 3 w 37"/>
                  <a:gd name="T5" fmla="*/ 8 h 9"/>
                  <a:gd name="T6" fmla="*/ 33 w 37"/>
                  <a:gd name="T7" fmla="*/ 6 h 9"/>
                  <a:gd name="T8" fmla="*/ 32 w 37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9">
                    <a:moveTo>
                      <a:pt x="32" y="1"/>
                    </a:moveTo>
                    <a:cubicBezTo>
                      <a:pt x="22" y="2"/>
                      <a:pt x="13" y="3"/>
                      <a:pt x="3" y="3"/>
                    </a:cubicBezTo>
                    <a:cubicBezTo>
                      <a:pt x="0" y="4"/>
                      <a:pt x="0" y="8"/>
                      <a:pt x="3" y="8"/>
                    </a:cubicBezTo>
                    <a:cubicBezTo>
                      <a:pt x="13" y="9"/>
                      <a:pt x="24" y="9"/>
                      <a:pt x="33" y="6"/>
                    </a:cubicBezTo>
                    <a:cubicBezTo>
                      <a:pt x="37" y="5"/>
                      <a:pt x="35" y="0"/>
                      <a:pt x="32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6" name="Freeform 41"/>
              <p:cNvSpPr/>
              <p:nvPr/>
            </p:nvSpPr>
            <p:spPr bwMode="auto">
              <a:xfrm>
                <a:off x="3714" y="303"/>
                <a:ext cx="85" cy="17"/>
              </a:xfrm>
              <a:custGeom>
                <a:avLst/>
                <a:gdLst>
                  <a:gd name="T0" fmla="*/ 32 w 36"/>
                  <a:gd name="T1" fmla="*/ 1 h 7"/>
                  <a:gd name="T2" fmla="*/ 2 w 36"/>
                  <a:gd name="T3" fmla="*/ 1 h 7"/>
                  <a:gd name="T4" fmla="*/ 2 w 36"/>
                  <a:gd name="T5" fmla="*/ 5 h 7"/>
                  <a:gd name="T6" fmla="*/ 32 w 36"/>
                  <a:gd name="T7" fmla="*/ 6 h 7"/>
                  <a:gd name="T8" fmla="*/ 32 w 36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7">
                    <a:moveTo>
                      <a:pt x="32" y="1"/>
                    </a:moveTo>
                    <a:cubicBezTo>
                      <a:pt x="22" y="0"/>
                      <a:pt x="12" y="0"/>
                      <a:pt x="2" y="1"/>
                    </a:cubicBezTo>
                    <a:cubicBezTo>
                      <a:pt x="0" y="2"/>
                      <a:pt x="0" y="5"/>
                      <a:pt x="2" y="5"/>
                    </a:cubicBezTo>
                    <a:cubicBezTo>
                      <a:pt x="12" y="7"/>
                      <a:pt x="22" y="7"/>
                      <a:pt x="32" y="6"/>
                    </a:cubicBezTo>
                    <a:cubicBezTo>
                      <a:pt x="36" y="6"/>
                      <a:pt x="36" y="1"/>
                      <a:pt x="32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7" name="Freeform 42"/>
              <p:cNvSpPr/>
              <p:nvPr/>
            </p:nvSpPr>
            <p:spPr bwMode="auto">
              <a:xfrm>
                <a:off x="3847" y="315"/>
                <a:ext cx="80" cy="14"/>
              </a:xfrm>
              <a:custGeom>
                <a:avLst/>
                <a:gdLst>
                  <a:gd name="T0" fmla="*/ 31 w 34"/>
                  <a:gd name="T1" fmla="*/ 1 h 6"/>
                  <a:gd name="T2" fmla="*/ 3 w 34"/>
                  <a:gd name="T3" fmla="*/ 1 h 6"/>
                  <a:gd name="T4" fmla="*/ 3 w 34"/>
                  <a:gd name="T5" fmla="*/ 6 h 6"/>
                  <a:gd name="T6" fmla="*/ 31 w 34"/>
                  <a:gd name="T7" fmla="*/ 6 h 6"/>
                  <a:gd name="T8" fmla="*/ 31 w 34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31" y="1"/>
                    </a:moveTo>
                    <a:cubicBezTo>
                      <a:pt x="21" y="0"/>
                      <a:pt x="12" y="0"/>
                      <a:pt x="3" y="1"/>
                    </a:cubicBezTo>
                    <a:cubicBezTo>
                      <a:pt x="0" y="1"/>
                      <a:pt x="0" y="5"/>
                      <a:pt x="3" y="6"/>
                    </a:cubicBezTo>
                    <a:cubicBezTo>
                      <a:pt x="12" y="6"/>
                      <a:pt x="21" y="6"/>
                      <a:pt x="31" y="6"/>
                    </a:cubicBezTo>
                    <a:cubicBezTo>
                      <a:pt x="34" y="6"/>
                      <a:pt x="34" y="1"/>
                      <a:pt x="31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8" name="Freeform 43"/>
              <p:cNvSpPr/>
              <p:nvPr/>
            </p:nvSpPr>
            <p:spPr bwMode="auto">
              <a:xfrm>
                <a:off x="3986" y="327"/>
                <a:ext cx="81" cy="21"/>
              </a:xfrm>
              <a:custGeom>
                <a:avLst/>
                <a:gdLst>
                  <a:gd name="T0" fmla="*/ 31 w 34"/>
                  <a:gd name="T1" fmla="*/ 3 h 9"/>
                  <a:gd name="T2" fmla="*/ 4 w 34"/>
                  <a:gd name="T3" fmla="*/ 1 h 9"/>
                  <a:gd name="T4" fmla="*/ 3 w 34"/>
                  <a:gd name="T5" fmla="*/ 6 h 9"/>
                  <a:gd name="T6" fmla="*/ 31 w 34"/>
                  <a:gd name="T7" fmla="*/ 8 h 9"/>
                  <a:gd name="T8" fmla="*/ 31 w 34"/>
                  <a:gd name="T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9">
                    <a:moveTo>
                      <a:pt x="31" y="3"/>
                    </a:moveTo>
                    <a:cubicBezTo>
                      <a:pt x="22" y="2"/>
                      <a:pt x="13" y="3"/>
                      <a:pt x="4" y="1"/>
                    </a:cubicBezTo>
                    <a:cubicBezTo>
                      <a:pt x="1" y="0"/>
                      <a:pt x="0" y="5"/>
                      <a:pt x="3" y="6"/>
                    </a:cubicBezTo>
                    <a:cubicBezTo>
                      <a:pt x="12" y="8"/>
                      <a:pt x="22" y="9"/>
                      <a:pt x="31" y="8"/>
                    </a:cubicBezTo>
                    <a:cubicBezTo>
                      <a:pt x="34" y="8"/>
                      <a:pt x="34" y="4"/>
                      <a:pt x="31" y="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9" name="Freeform 44"/>
              <p:cNvSpPr/>
              <p:nvPr/>
            </p:nvSpPr>
            <p:spPr bwMode="auto">
              <a:xfrm>
                <a:off x="4124" y="327"/>
                <a:ext cx="78" cy="17"/>
              </a:xfrm>
              <a:custGeom>
                <a:avLst/>
                <a:gdLst>
                  <a:gd name="T0" fmla="*/ 30 w 33"/>
                  <a:gd name="T1" fmla="*/ 1 h 7"/>
                  <a:gd name="T2" fmla="*/ 3 w 33"/>
                  <a:gd name="T3" fmla="*/ 1 h 7"/>
                  <a:gd name="T4" fmla="*/ 3 w 33"/>
                  <a:gd name="T5" fmla="*/ 6 h 7"/>
                  <a:gd name="T6" fmla="*/ 30 w 33"/>
                  <a:gd name="T7" fmla="*/ 6 h 7"/>
                  <a:gd name="T8" fmla="*/ 30 w 33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7">
                    <a:moveTo>
                      <a:pt x="30" y="1"/>
                    </a:moveTo>
                    <a:cubicBezTo>
                      <a:pt x="21" y="0"/>
                      <a:pt x="12" y="0"/>
                      <a:pt x="3" y="1"/>
                    </a:cubicBezTo>
                    <a:cubicBezTo>
                      <a:pt x="0" y="1"/>
                      <a:pt x="0" y="5"/>
                      <a:pt x="3" y="6"/>
                    </a:cubicBezTo>
                    <a:cubicBezTo>
                      <a:pt x="12" y="7"/>
                      <a:pt x="21" y="6"/>
                      <a:pt x="30" y="6"/>
                    </a:cubicBezTo>
                    <a:cubicBezTo>
                      <a:pt x="33" y="6"/>
                      <a:pt x="33" y="1"/>
                      <a:pt x="30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0" name="Freeform 45"/>
              <p:cNvSpPr/>
              <p:nvPr/>
            </p:nvSpPr>
            <p:spPr bwMode="auto">
              <a:xfrm>
                <a:off x="4273" y="320"/>
                <a:ext cx="64" cy="16"/>
              </a:xfrm>
              <a:custGeom>
                <a:avLst/>
                <a:gdLst>
                  <a:gd name="T0" fmla="*/ 24 w 27"/>
                  <a:gd name="T1" fmla="*/ 1 h 7"/>
                  <a:gd name="T2" fmla="*/ 4 w 27"/>
                  <a:gd name="T3" fmla="*/ 1 h 7"/>
                  <a:gd name="T4" fmla="*/ 4 w 27"/>
                  <a:gd name="T5" fmla="*/ 7 h 7"/>
                  <a:gd name="T6" fmla="*/ 24 w 27"/>
                  <a:gd name="T7" fmla="*/ 6 h 7"/>
                  <a:gd name="T8" fmla="*/ 24 w 27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7">
                    <a:moveTo>
                      <a:pt x="24" y="1"/>
                    </a:moveTo>
                    <a:cubicBezTo>
                      <a:pt x="18" y="0"/>
                      <a:pt x="11" y="1"/>
                      <a:pt x="4" y="1"/>
                    </a:cubicBezTo>
                    <a:cubicBezTo>
                      <a:pt x="0" y="1"/>
                      <a:pt x="0" y="7"/>
                      <a:pt x="4" y="7"/>
                    </a:cubicBezTo>
                    <a:cubicBezTo>
                      <a:pt x="11" y="7"/>
                      <a:pt x="18" y="7"/>
                      <a:pt x="24" y="6"/>
                    </a:cubicBezTo>
                    <a:cubicBezTo>
                      <a:pt x="27" y="6"/>
                      <a:pt x="27" y="2"/>
                      <a:pt x="24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1" name="Freeform 46"/>
              <p:cNvSpPr/>
              <p:nvPr/>
            </p:nvSpPr>
            <p:spPr bwMode="auto">
              <a:xfrm>
                <a:off x="4408" y="327"/>
                <a:ext cx="71" cy="21"/>
              </a:xfrm>
              <a:custGeom>
                <a:avLst/>
                <a:gdLst>
                  <a:gd name="T0" fmla="*/ 26 w 30"/>
                  <a:gd name="T1" fmla="*/ 1 h 9"/>
                  <a:gd name="T2" fmla="*/ 3 w 30"/>
                  <a:gd name="T3" fmla="*/ 3 h 9"/>
                  <a:gd name="T4" fmla="*/ 5 w 30"/>
                  <a:gd name="T5" fmla="*/ 8 h 9"/>
                  <a:gd name="T6" fmla="*/ 26 w 30"/>
                  <a:gd name="T7" fmla="*/ 6 h 9"/>
                  <a:gd name="T8" fmla="*/ 26 w 30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9">
                    <a:moveTo>
                      <a:pt x="26" y="1"/>
                    </a:moveTo>
                    <a:cubicBezTo>
                      <a:pt x="18" y="0"/>
                      <a:pt x="11" y="1"/>
                      <a:pt x="3" y="3"/>
                    </a:cubicBezTo>
                    <a:cubicBezTo>
                      <a:pt x="0" y="4"/>
                      <a:pt x="1" y="9"/>
                      <a:pt x="5" y="8"/>
                    </a:cubicBezTo>
                    <a:cubicBezTo>
                      <a:pt x="12" y="6"/>
                      <a:pt x="19" y="7"/>
                      <a:pt x="26" y="6"/>
                    </a:cubicBezTo>
                    <a:cubicBezTo>
                      <a:pt x="30" y="5"/>
                      <a:pt x="30" y="1"/>
                      <a:pt x="26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2" name="Freeform 47"/>
              <p:cNvSpPr/>
              <p:nvPr/>
            </p:nvSpPr>
            <p:spPr bwMode="auto">
              <a:xfrm>
                <a:off x="4548" y="339"/>
                <a:ext cx="83" cy="14"/>
              </a:xfrm>
              <a:custGeom>
                <a:avLst/>
                <a:gdLst>
                  <a:gd name="T0" fmla="*/ 32 w 35"/>
                  <a:gd name="T1" fmla="*/ 1 h 6"/>
                  <a:gd name="T2" fmla="*/ 2 w 35"/>
                  <a:gd name="T3" fmla="*/ 1 h 6"/>
                  <a:gd name="T4" fmla="*/ 2 w 35"/>
                  <a:gd name="T5" fmla="*/ 5 h 6"/>
                  <a:gd name="T6" fmla="*/ 32 w 35"/>
                  <a:gd name="T7" fmla="*/ 5 h 6"/>
                  <a:gd name="T8" fmla="*/ 32 w 35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6">
                    <a:moveTo>
                      <a:pt x="32" y="1"/>
                    </a:moveTo>
                    <a:cubicBezTo>
                      <a:pt x="22" y="0"/>
                      <a:pt x="12" y="1"/>
                      <a:pt x="2" y="1"/>
                    </a:cubicBezTo>
                    <a:cubicBezTo>
                      <a:pt x="0" y="2"/>
                      <a:pt x="0" y="5"/>
                      <a:pt x="2" y="5"/>
                    </a:cubicBezTo>
                    <a:cubicBezTo>
                      <a:pt x="12" y="5"/>
                      <a:pt x="22" y="6"/>
                      <a:pt x="32" y="5"/>
                    </a:cubicBezTo>
                    <a:cubicBezTo>
                      <a:pt x="35" y="5"/>
                      <a:pt x="35" y="1"/>
                      <a:pt x="32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3" name="Freeform 48"/>
              <p:cNvSpPr/>
              <p:nvPr/>
            </p:nvSpPr>
            <p:spPr bwMode="auto">
              <a:xfrm>
                <a:off x="4702" y="332"/>
                <a:ext cx="76" cy="19"/>
              </a:xfrm>
              <a:custGeom>
                <a:avLst/>
                <a:gdLst>
                  <a:gd name="T0" fmla="*/ 29 w 32"/>
                  <a:gd name="T1" fmla="*/ 1 h 8"/>
                  <a:gd name="T2" fmla="*/ 4 w 32"/>
                  <a:gd name="T3" fmla="*/ 1 h 8"/>
                  <a:gd name="T4" fmla="*/ 4 w 32"/>
                  <a:gd name="T5" fmla="*/ 7 h 8"/>
                  <a:gd name="T6" fmla="*/ 29 w 32"/>
                  <a:gd name="T7" fmla="*/ 7 h 8"/>
                  <a:gd name="T8" fmla="*/ 29 w 32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8">
                    <a:moveTo>
                      <a:pt x="29" y="1"/>
                    </a:moveTo>
                    <a:cubicBezTo>
                      <a:pt x="21" y="0"/>
                      <a:pt x="12" y="0"/>
                      <a:pt x="4" y="1"/>
                    </a:cubicBezTo>
                    <a:cubicBezTo>
                      <a:pt x="0" y="1"/>
                      <a:pt x="0" y="7"/>
                      <a:pt x="4" y="7"/>
                    </a:cubicBezTo>
                    <a:cubicBezTo>
                      <a:pt x="12" y="7"/>
                      <a:pt x="21" y="8"/>
                      <a:pt x="29" y="7"/>
                    </a:cubicBezTo>
                    <a:cubicBezTo>
                      <a:pt x="32" y="6"/>
                      <a:pt x="32" y="1"/>
                      <a:pt x="29" y="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4" name="Freeform 49"/>
              <p:cNvSpPr/>
              <p:nvPr/>
            </p:nvSpPr>
            <p:spPr bwMode="auto">
              <a:xfrm>
                <a:off x="4808" y="329"/>
                <a:ext cx="38" cy="31"/>
              </a:xfrm>
              <a:custGeom>
                <a:avLst/>
                <a:gdLst>
                  <a:gd name="T0" fmla="*/ 14 w 16"/>
                  <a:gd name="T1" fmla="*/ 3 h 13"/>
                  <a:gd name="T2" fmla="*/ 3 w 16"/>
                  <a:gd name="T3" fmla="*/ 3 h 13"/>
                  <a:gd name="T4" fmla="*/ 4 w 16"/>
                  <a:gd name="T5" fmla="*/ 7 h 13"/>
                  <a:gd name="T6" fmla="*/ 10 w 16"/>
                  <a:gd name="T7" fmla="*/ 7 h 13"/>
                  <a:gd name="T8" fmla="*/ 9 w 16"/>
                  <a:gd name="T9" fmla="*/ 9 h 13"/>
                  <a:gd name="T10" fmla="*/ 12 w 16"/>
                  <a:gd name="T11" fmla="*/ 12 h 13"/>
                  <a:gd name="T12" fmla="*/ 16 w 16"/>
                  <a:gd name="T13" fmla="*/ 7 h 13"/>
                  <a:gd name="T14" fmla="*/ 14 w 16"/>
                  <a:gd name="T15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13">
                    <a:moveTo>
                      <a:pt x="14" y="3"/>
                    </a:moveTo>
                    <a:cubicBezTo>
                      <a:pt x="11" y="0"/>
                      <a:pt x="6" y="1"/>
                      <a:pt x="3" y="3"/>
                    </a:cubicBezTo>
                    <a:cubicBezTo>
                      <a:pt x="0" y="4"/>
                      <a:pt x="1" y="8"/>
                      <a:pt x="4" y="7"/>
                    </a:cubicBezTo>
                    <a:cubicBezTo>
                      <a:pt x="5" y="7"/>
                      <a:pt x="8" y="6"/>
                      <a:pt x="10" y="7"/>
                    </a:cubicBezTo>
                    <a:cubicBezTo>
                      <a:pt x="9" y="7"/>
                      <a:pt x="9" y="8"/>
                      <a:pt x="9" y="9"/>
                    </a:cubicBezTo>
                    <a:cubicBezTo>
                      <a:pt x="8" y="11"/>
                      <a:pt x="10" y="13"/>
                      <a:pt x="12" y="12"/>
                    </a:cubicBezTo>
                    <a:cubicBezTo>
                      <a:pt x="14" y="11"/>
                      <a:pt x="15" y="9"/>
                      <a:pt x="16" y="7"/>
                    </a:cubicBezTo>
                    <a:cubicBezTo>
                      <a:pt x="16" y="6"/>
                      <a:pt x="15" y="4"/>
                      <a:pt x="14" y="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59" name="文本框 258"/>
            <p:cNvSpPr txBox="1"/>
            <p:nvPr/>
          </p:nvSpPr>
          <p:spPr>
            <a:xfrm>
              <a:off x="4616448" y="1430338"/>
              <a:ext cx="3005526" cy="6268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1C919A"/>
                  </a:solidFill>
                  <a:latin typeface="Arial" panose="020B0604020202020204" pitchFamily="34" charset="0"/>
                  <a:ea typeface="Arial" panose="020B0604020202020204" pitchFamily="34" charset="0"/>
                </a:rPr>
                <a:t>Use Case</a:t>
              </a:r>
            </a:p>
          </p:txBody>
        </p:sp>
      </p:grpSp>
      <p:pic>
        <p:nvPicPr>
          <p:cNvPr id="2" name="Picture 1" descr="z4954990101560_04e197b1b0c343f3a30b1ac59bf4daa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45" y="1847215"/>
            <a:ext cx="11648440" cy="40620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327025" y="0"/>
            <a:ext cx="1158303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1.1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Use case description for Create New Customer 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92760" y="922020"/>
          <a:ext cx="11019790" cy="56565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777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420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3065"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Use Case Name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Create new customer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900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Scenario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user wants to create a new customer record through the sales interface to make an initial purchase.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Triggering Event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Users need to create a new customer record when they make their first purchase.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225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Brief Description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lnSpc>
                          <a:spcPct val="100000"/>
                        </a:lnSpc>
                      </a:pPr>
                      <a:r>
                        <a:rPr lang="en-US" dirty="0"/>
                        <a:t>Describes the process of creating new customer information for a first-time purchase transaction through the sales interface.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260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Actors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dirty="0"/>
                        <a:t>Sale Staff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4335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Related use cases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Stakeholder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Sale Staff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Customer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9895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Precondition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sales interface has been opened and the user has selected the option to create a new customer.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2275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Postcondition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customer information has been entered and saved to the customer database.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0845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Flow of events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 ( table below)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675640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Exception condition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Required information is missing or invalid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Connection or data storage error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315595" y="92710"/>
            <a:ext cx="1164653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1.2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Activity Diagram for create new customer </a:t>
            </a:r>
          </a:p>
        </p:txBody>
      </p:sp>
      <p:graphicFrame>
        <p:nvGraphicFramePr>
          <p:cNvPr id="4" name="Table 2"/>
          <p:cNvGraphicFramePr>
            <a:graphicFrameLocks noGrp="1"/>
          </p:cNvGraphicFramePr>
          <p:nvPr/>
        </p:nvGraphicFramePr>
        <p:xfrm>
          <a:off x="216535" y="1014730"/>
          <a:ext cx="5213350" cy="4622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0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09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83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rgbClr val="FF0000"/>
                          </a:solidFill>
                        </a:rPr>
                        <a:t>Flow of events</a:t>
                      </a:r>
                    </a:p>
                  </a:txBody>
                  <a:tcPr vert="vert270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Actor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System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64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800" dirty="0"/>
                        <a:t>1. Sales staff login to the system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800" dirty="0"/>
                        <a:t>2. search by the ID or phonenumber of customer.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800" dirty="0"/>
                        <a:t>3. Select customer details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800" dirty="0"/>
                        <a:t>4. Select previously purchased products 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/>
                        <a:t>1. show interface of the sales staff system</a:t>
                      </a:r>
                    </a:p>
                    <a:p>
                      <a:pPr algn="l"/>
                      <a:endParaRPr lang="en-US" sz="1800" dirty="0"/>
                    </a:p>
                    <a:p>
                      <a:pPr algn="l"/>
                      <a:r>
                        <a:rPr lang="en-US" sz="1800" dirty="0"/>
                        <a:t>2.1 display customer found.</a:t>
                      </a:r>
                    </a:p>
                    <a:p>
                      <a:pPr algn="l"/>
                      <a:endParaRPr lang="en-US" sz="1800" dirty="0"/>
                    </a:p>
                    <a:p>
                      <a:pPr algn="l"/>
                      <a:r>
                        <a:rPr lang="en-US" sz="1800" dirty="0"/>
                        <a:t>2.2 displays no customers found. </a:t>
                      </a:r>
                    </a:p>
                    <a:p>
                      <a:pPr algn="l"/>
                      <a:endParaRPr lang="en-US" sz="1800" dirty="0"/>
                    </a:p>
                    <a:p>
                      <a:pPr algn="l"/>
                      <a:r>
                        <a:rPr lang="en-US" sz="1800" dirty="0"/>
                        <a:t>3.Display all customer information and purchase history</a:t>
                      </a:r>
                    </a:p>
                    <a:p>
                      <a:pPr algn="l"/>
                      <a:endParaRPr lang="en-US" sz="1800" dirty="0"/>
                    </a:p>
                    <a:p>
                      <a:pPr algn="l"/>
                      <a:r>
                        <a:rPr lang="en-US" sz="1800" dirty="0"/>
                        <a:t>4.Displays the product purchase history of the order you select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595" y="1492250"/>
            <a:ext cx="5010150" cy="416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326390" y="246380"/>
            <a:ext cx="943991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1.3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System Sequence Diagram (SSD)</a:t>
            </a:r>
          </a:p>
          <a:p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for Create New Customer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2840" y="1291590"/>
            <a:ext cx="3684905" cy="54419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123190" y="166370"/>
            <a:ext cx="1238313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1.4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State Machine Diagram for Create New Customer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765" y="1022350"/>
            <a:ext cx="9229090" cy="56591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187960" y="215900"/>
            <a:ext cx="1042035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54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1.5</a:t>
            </a:r>
            <a:r>
              <a:rPr lang="en-US" altLang="zh-CN" sz="3600" b="1" dirty="0">
                <a:solidFill>
                  <a:srgbClr val="FF0000"/>
                </a:solidFill>
                <a:latin typeface="Arial" panose="020B0604020202020204" pitchFamily="34" charset="0"/>
                <a:ea typeface="Arial" panose="020B0604020202020204" pitchFamily="34" charset="0"/>
                <a:sym typeface="+mn-ea"/>
              </a:rPr>
              <a:t>   Use case description for View Customer</a:t>
            </a:r>
          </a:p>
        </p:txBody>
      </p:sp>
      <p:pic>
        <p:nvPicPr>
          <p:cNvPr id="19" name="Picture 16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540" y="1228725"/>
            <a:ext cx="10074275" cy="52489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千图网海量PPT模板www.58pic.com">
  <a:themeElements>
    <a:clrScheme name="自定义 31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CAA5B"/>
      </a:accent1>
      <a:accent2>
        <a:srgbClr val="BDAA63"/>
      </a:accent2>
      <a:accent3>
        <a:srgbClr val="C7D959"/>
      </a:accent3>
      <a:accent4>
        <a:srgbClr val="8CAA5B"/>
      </a:accent4>
      <a:accent5>
        <a:srgbClr val="BDAA63"/>
      </a:accent5>
      <a:accent6>
        <a:srgbClr val="C7D959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04040"/>
      </a:accent1>
      <a:accent2>
        <a:srgbClr val="6A6A6A"/>
      </a:accent2>
      <a:accent3>
        <a:srgbClr val="454141"/>
      </a:accent3>
      <a:accent4>
        <a:srgbClr val="6A6A6A"/>
      </a:accent4>
      <a:accent5>
        <a:srgbClr val="454141"/>
      </a:accent5>
      <a:accent6>
        <a:srgbClr val="6A6A6A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929</Words>
  <Application>Microsoft Office PowerPoint</Application>
  <PresentationFormat>Widescreen</PresentationFormat>
  <Paragraphs>154</Paragraphs>
  <Slides>27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Lato Regular</vt:lpstr>
      <vt:lpstr>Arial</vt:lpstr>
      <vt:lpstr>Office Theme</vt:lpstr>
      <vt:lpstr>千图网海量PPT模板www.58pic.com</vt:lpstr>
      <vt:lpstr>2_Office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lfjt</dc:creator>
  <cp:lastModifiedBy>Pham Tran Tien Phat</cp:lastModifiedBy>
  <cp:revision>30</cp:revision>
  <dcterms:created xsi:type="dcterms:W3CDTF">2018-08-16T02:06:00Z</dcterms:created>
  <dcterms:modified xsi:type="dcterms:W3CDTF">2023-12-26T06:21:18Z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1033-12.2.0.13359</vt:lpwstr>
  </property>
  <property fmtid="{D5CDD505-2E9C-101B-9397-08002B2CF9AE}" pid="3" name="ICV">
    <vt:lpwstr>B5BC65C0F2C3453D86B6CD443F0ADC6B_13</vt:lpwstr>
  </property>
</Properties>
</file>

<file path=docProps/thumbnail.jpeg>
</file>